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8" r:id="rId2"/>
    <p:sldId id="377" r:id="rId3"/>
    <p:sldId id="376" r:id="rId4"/>
    <p:sldId id="352" r:id="rId5"/>
    <p:sldId id="351" r:id="rId6"/>
    <p:sldId id="398" r:id="rId7"/>
    <p:sldId id="384" r:id="rId8"/>
    <p:sldId id="385" r:id="rId9"/>
    <p:sldId id="388" r:id="rId10"/>
    <p:sldId id="367" r:id="rId11"/>
    <p:sldId id="403" r:id="rId12"/>
    <p:sldId id="368" r:id="rId13"/>
    <p:sldId id="387" r:id="rId14"/>
    <p:sldId id="401" r:id="rId15"/>
    <p:sldId id="340" r:id="rId16"/>
    <p:sldId id="402" r:id="rId17"/>
    <p:sldId id="371" r:id="rId18"/>
    <p:sldId id="341" r:id="rId19"/>
    <p:sldId id="354" r:id="rId20"/>
    <p:sldId id="344" r:id="rId21"/>
    <p:sldId id="361" r:id="rId22"/>
    <p:sldId id="363" r:id="rId23"/>
    <p:sldId id="392" r:id="rId24"/>
    <p:sldId id="393" r:id="rId25"/>
    <p:sldId id="391" r:id="rId26"/>
    <p:sldId id="394" r:id="rId27"/>
    <p:sldId id="360" r:id="rId28"/>
    <p:sldId id="31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9669E4-9B9D-AE47-9048-4E12EE4DE3DA}">
          <p14:sldIdLst>
            <p14:sldId id="288"/>
          </p14:sldIdLst>
        </p14:section>
        <p14:section name="Motivation" id="{0E9FDB8E-F430-4E4B-A53C-AF5744D031B6}">
          <p14:sldIdLst>
            <p14:sldId id="377"/>
            <p14:sldId id="376"/>
            <p14:sldId id="352"/>
            <p14:sldId id="351"/>
            <p14:sldId id="398"/>
          </p14:sldIdLst>
        </p14:section>
        <p14:section name="NUMA Arch" id="{F077D3A9-70CC-0E44-804F-7A433C3C79F7}">
          <p14:sldIdLst>
            <p14:sldId id="384"/>
            <p14:sldId id="385"/>
            <p14:sldId id="388"/>
            <p14:sldId id="367"/>
            <p14:sldId id="403"/>
            <p14:sldId id="368"/>
            <p14:sldId id="387"/>
          </p14:sldIdLst>
        </p14:section>
        <p14:section name="exe models" id="{26B9F662-E5DA-A044-85AC-59046D9FA955}">
          <p14:sldIdLst>
            <p14:sldId id="401"/>
            <p14:sldId id="340"/>
            <p14:sldId id="402"/>
          </p14:sldIdLst>
        </p14:section>
        <p14:section name="evaluations" id="{28880A47-7FAC-884A-A3BA-FDCB103ED1C3}">
          <p14:sldIdLst>
            <p14:sldId id="371"/>
            <p14:sldId id="341"/>
          </p14:sldIdLst>
        </p14:section>
        <p14:section name="exec models" id="{61BC7FDF-44FA-E643-8AE7-3E2558BA507C}">
          <p14:sldIdLst>
            <p14:sldId id="354"/>
            <p14:sldId id="344"/>
            <p14:sldId id="361"/>
            <p14:sldId id="363"/>
            <p14:sldId id="392"/>
            <p14:sldId id="393"/>
            <p14:sldId id="391"/>
            <p14:sldId id="394"/>
          </p14:sldIdLst>
        </p14:section>
        <p14:section name="summary and future works" id="{1571B8A1-FA8D-4342-AB23-ED8CE65A4A5E}">
          <p14:sldIdLst>
            <p14:sldId id="360"/>
            <p14:sldId id="318"/>
          </p14:sldIdLst>
        </p14:section>
        <p14:section name="backup" id="{2EC344CA-731F-0C4C-AAC4-4C48AD20D6B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FFBF"/>
    <a:srgbClr val="80FF80"/>
    <a:srgbClr val="FFFF80"/>
    <a:srgbClr val="FFF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8"/>
    <p:restoredTop sz="65685"/>
  </p:normalViewPr>
  <p:slideViewPr>
    <p:cSldViewPr snapToGrid="0" snapToObjects="1">
      <p:cViewPr>
        <p:scale>
          <a:sx n="66" d="100"/>
          <a:sy n="66" d="100"/>
        </p:scale>
        <p:origin x="1272" y="1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83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404E6-FDFC-114F-90A0-8E180E93BCC1}" type="datetimeFigureOut">
              <a:rPr lang="en-US" smtClean="0"/>
              <a:t>8/17/19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F0DDC-1A34-564A-A81A-1D0D96ED3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24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884FE-84C0-8144-A606-A47E6464F0B4}" type="datetimeFigureOut">
              <a:rPr lang="en-US" smtClean="0"/>
              <a:t>8/17/19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9FDC6-B6F0-7442-B299-09F375245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Good</a:t>
            </a:r>
            <a:r>
              <a:rPr lang="en-US" baseline="0" dirty="0"/>
              <a:t> afternoon everyone. </a:t>
            </a:r>
            <a:r>
              <a:rPr lang="en-US" altLang="zh-CN" baseline="0" dirty="0" smtClean="0"/>
              <a:t>My name is</a:t>
            </a:r>
            <a:r>
              <a:rPr lang="en-US" baseline="0" dirty="0" smtClean="0"/>
              <a:t> Peng and It's </a:t>
            </a:r>
            <a:r>
              <a:rPr lang="en-US" baseline="0" dirty="0"/>
              <a:t>a great honor here to present our work. I’m going to talk about &lt;NFV execution models</a:t>
            </a:r>
            <a:r>
              <a:rPr lang="en-US" sz="1200" baseline="0" dirty="0">
                <a:latin typeface="+mn-lt"/>
                <a:ea typeface="+mn-ea"/>
                <a:cs typeface="+mn-cs"/>
              </a:rPr>
              <a:t>&gt;. This </a:t>
            </a:r>
            <a:r>
              <a:rPr lang="en-US" sz="1200" baseline="0" dirty="0" smtClean="0">
                <a:latin typeface="+mn-lt"/>
                <a:ea typeface="+mn-ea"/>
                <a:cs typeface="+mn-cs"/>
              </a:rPr>
              <a:t>is a joint work with Arvind and Professor ZL Zhang at UMN.</a:t>
            </a:r>
            <a:endParaRPr lang="en-US" sz="1200" baseline="0" dirty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46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58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34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3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01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the</a:t>
            </a:r>
            <a:r>
              <a:rPr lang="en-US" baseline="0" dirty="0" smtClean="0"/>
              <a:t> previous understanding on two models, it is hard to simply say which model is a better choice for a given service function chain. \\ To better understand the pros and cons of two models, next let’s evaluate their performance using real testbed 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9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testbed contains two</a:t>
            </a:r>
            <a:r>
              <a:rPr lang="en-US" baseline="0" dirty="0" smtClean="0"/>
              <a:t> servers, one runs the example SFC and the other works as the traffic generator. \\ Both servers are equipped with the intel </a:t>
            </a:r>
            <a:r>
              <a:rPr lang="en-US" baseline="0" dirty="0" err="1" smtClean="0"/>
              <a:t>xeon</a:t>
            </a:r>
            <a:r>
              <a:rPr lang="en-US" baseline="0" dirty="0" smtClean="0"/>
              <a:t> 8168 CPU and </a:t>
            </a:r>
            <a:r>
              <a:rPr lang="en-US" baseline="0" dirty="0" err="1" smtClean="0"/>
              <a:t>Mellanox</a:t>
            </a:r>
            <a:r>
              <a:rPr lang="en-US" baseline="0" dirty="0" smtClean="0"/>
              <a:t> 100G NICs.\\</a:t>
            </a:r>
            <a:endParaRPr lang="en-US" dirty="0" smtClean="0"/>
          </a:p>
          <a:p>
            <a:r>
              <a:rPr lang="en-US" dirty="0" smtClean="0"/>
              <a:t>For RTC, we</a:t>
            </a:r>
            <a:r>
              <a:rPr lang="en-US" baseline="0" dirty="0" smtClean="0"/>
              <a:t> run 18 instances of the chain using 18 cores, each RTC instance use one core; \\</a:t>
            </a:r>
          </a:p>
          <a:p>
            <a:r>
              <a:rPr lang="en-US" baseline="0" dirty="0" smtClean="0"/>
              <a:t>For PL, we use the same number of 18 cores which support 6 PL instances, each instance use 3 cores. 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9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3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4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6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Does RTC always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4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78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6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23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9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80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</a:t>
            </a:r>
            <a:r>
              <a:rPr lang="en-US" baseline="0" dirty="0"/>
              <a:t> your attention</a:t>
            </a:r>
            <a:r>
              <a:rPr lang="en-US" baseline="0" dirty="0" smtClean="0"/>
              <a:t>! I’d like to take any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9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3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Let have a look at Why attaining line speed is challenging.</a:t>
            </a:r>
            <a:r>
              <a:rPr lang="en-US" sz="1200" baseline="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12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\\</a:t>
            </a:r>
            <a:endParaRPr lang="en-US" sz="105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recent 20 years, the throughput of NICs are </a:t>
            </a:r>
            <a:r>
              <a:rPr lang="en-US" sz="1200" dirty="0" smtClean="0"/>
              <a:t>moving from 10Gbps </a:t>
            </a:r>
            <a:r>
              <a:rPr lang="en-US" sz="1200" dirty="0" smtClean="0">
                <a:sym typeface="Wingdings" pitchFamily="2" charset="2"/>
              </a:rPr>
              <a:t>to 100/400Gbps. Many companies</a:t>
            </a:r>
            <a:r>
              <a:rPr lang="en-US" sz="1200" baseline="0" dirty="0" smtClean="0">
                <a:sym typeface="Wingdings" pitchFamily="2" charset="2"/>
              </a:rPr>
              <a:t> in the industry, including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and Google, have even expressed a need for Tb Ethernet. </a:t>
            </a:r>
            <a:r>
              <a:rPr lang="en-US" sz="1200" dirty="0" smtClean="0">
                <a:sym typeface="Wingdings" pitchFamily="2" charset="2"/>
              </a:rPr>
              <a:t>\\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 pitchFamily="2" charset="2"/>
              </a:rPr>
              <a:t>To catch up the line speed processing, the time budget to</a:t>
            </a:r>
            <a:r>
              <a:rPr lang="en-US" sz="1200" baseline="0" dirty="0" smtClean="0">
                <a:sym typeface="Wingdings" pitchFamily="2" charset="2"/>
              </a:rPr>
              <a:t> process each </a:t>
            </a:r>
            <a:r>
              <a:rPr lang="en-US" sz="1200" dirty="0" smtClean="0">
                <a:sym typeface="Wingdings" pitchFamily="2" charset="2"/>
              </a:rPr>
              <a:t>packet decreases from near hundred ns to several ns. \\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ym typeface="Wingdings" pitchFamily="2" charset="2"/>
              </a:rPr>
              <a:t>To achieve 100Gbps line speed, </a:t>
            </a:r>
            <a:r>
              <a:rPr lang="en-US" sz="2400" dirty="0" smtClean="0">
                <a:sym typeface="Wingdings" pitchFamily="2" charset="2"/>
              </a:rPr>
              <a:t>the</a:t>
            </a:r>
            <a:r>
              <a:rPr lang="en-US" sz="2400" dirty="0" smtClean="0"/>
              <a:t> server has only </a:t>
            </a:r>
            <a:r>
              <a:rPr lang="en-US" sz="2400" b="1" dirty="0" smtClean="0">
                <a:solidFill>
                  <a:srgbClr val="FF0000"/>
                </a:solidFill>
              </a:rPr>
              <a:t>6.7ns</a:t>
            </a:r>
            <a:r>
              <a:rPr lang="en-US" sz="2400" dirty="0" smtClean="0"/>
              <a:t> to process the packet in size of</a:t>
            </a:r>
            <a:r>
              <a:rPr lang="en-US" sz="2400" baseline="0" dirty="0" smtClean="0"/>
              <a:t> 64 byte</a:t>
            </a:r>
            <a:r>
              <a:rPr lang="en-US" sz="2400" dirty="0" smtClean="0"/>
              <a:t> – \\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which is about 23 cycles when CPU is clocked at 3.4GHZ. \\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0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How could the NFV execution target support the very tight time</a:t>
            </a:r>
            <a:r>
              <a:rPr lang="en-US" sz="2400" baseline="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budget for packet processing?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Let’s have a closer look at the </a:t>
            </a:r>
            <a:r>
              <a:rPr lang="en-US" sz="1200" b="0" dirty="0" smtClean="0">
                <a:latin typeface="Futura PRO Book" charset="0"/>
                <a:ea typeface="Futura PRO Book" charset="0"/>
                <a:cs typeface="Futura PRO Book" charset="0"/>
              </a:rPr>
              <a:t>Multi-core Server Architecture. \\ We take the</a:t>
            </a:r>
            <a:r>
              <a:rPr lang="en-US" sz="1200" b="0" baseline="0" dirty="0" smtClean="0">
                <a:latin typeface="Futura PRO Book" charset="0"/>
                <a:ea typeface="Futura PRO Book" charset="0"/>
                <a:cs typeface="Futura PRO Book" charset="0"/>
              </a:rPr>
              <a:t> intel </a:t>
            </a:r>
            <a:r>
              <a:rPr lang="en-US" sz="1200" b="0" baseline="0" dirty="0" err="1" smtClean="0">
                <a:latin typeface="Futura PRO Book" charset="0"/>
                <a:ea typeface="Futura PRO Book" charset="0"/>
                <a:cs typeface="Futura PRO Book" charset="0"/>
              </a:rPr>
              <a:t>xeon</a:t>
            </a:r>
            <a:r>
              <a:rPr lang="en-US" sz="1200" b="0" baseline="0" dirty="0" smtClean="0">
                <a:latin typeface="Futura PRO Book" charset="0"/>
                <a:ea typeface="Futura PRO Book" charset="0"/>
                <a:cs typeface="Futura PRO Book" charset="0"/>
              </a:rPr>
              <a:t> 8168 CPU as an example. The CPU has two NUMA nodes. Each node has 24 CPU cores \\ each core has dedicated L1/L2 cache, \\ </a:t>
            </a:r>
          </a:p>
          <a:p>
            <a:r>
              <a:rPr lang="en-US" sz="1200" b="0" baseline="0" dirty="0" smtClean="0">
                <a:latin typeface="Futura PRO Book" charset="0"/>
                <a:ea typeface="Futura PRO Book" charset="0"/>
                <a:cs typeface="Futura PRO Book" charset="0"/>
              </a:rPr>
              <a:t>and a shared L3 cache \\</a:t>
            </a:r>
          </a:p>
          <a:p>
            <a:r>
              <a:rPr lang="en-US" dirty="0" smtClean="0"/>
              <a:t>While DRAM and NICs are connected to the CPU</a:t>
            </a:r>
            <a:r>
              <a:rPr lang="en-US" baseline="0" dirty="0" smtClean="0"/>
              <a:t> cores through un-core resources on the chip, such as internal-memory controller and DDIO. Note that DDIO helps NIC send the packets directly to the cache. \\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Two NUMA nodes are connected with an Ultra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 Interconnect </a:t>
            </a:r>
            <a:r>
              <a:rPr lang="en-US" baseline="0" dirty="0" smtClean="0"/>
              <a:t>called UPI. 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 each CPU core in</a:t>
            </a:r>
            <a:r>
              <a:rPr lang="en-US" sz="1200" baseline="0" dirty="0" smtClean="0"/>
              <a:t> our server clocked at 3.4GHz</a:t>
            </a:r>
            <a:r>
              <a:rPr lang="en-US" sz="1200" dirty="0" smtClean="0"/>
              <a:t>, \\</a:t>
            </a:r>
          </a:p>
          <a:p>
            <a:r>
              <a:rPr lang="en-US" sz="1200" dirty="0" smtClean="0"/>
              <a:t>accessing the dedicated</a:t>
            </a:r>
            <a:r>
              <a:rPr lang="en-US" sz="1200" baseline="0" dirty="0" smtClean="0"/>
              <a:t> L1/L2 cache is fast, about 1 and 4ns respectively. However the cache size is small, only 32KB for L1 and 1MB for L2. \\</a:t>
            </a:r>
          </a:p>
          <a:p>
            <a:r>
              <a:rPr lang="en-US" sz="1200" baseline="0" dirty="0" smtClean="0"/>
              <a:t>The size increased to 33MB for last level L3 cache, however the latency also increase up to 20 ns.\\</a:t>
            </a:r>
          </a:p>
          <a:p>
            <a:r>
              <a:rPr lang="en-US" sz="1200" baseline="0" dirty="0" smtClean="0"/>
              <a:t>For local DRAM the latency further increased to about 70ns with the size of hundreds GB. 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95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the inter core communication, \\ </a:t>
            </a:r>
          </a:p>
          <a:p>
            <a:r>
              <a:rPr lang="en-US" baseline="0" dirty="0" smtClean="0"/>
              <a:t>the data is transferred through the shared L3 cache or DRAM,\\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thus the inter-core transfer overhead is at least L3 access latency, up to DRAM access latency \\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FDC6-B6F0-7442-B299-09F3752452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5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utura PRO Book" charset="0"/>
                <a:ea typeface="Futura PRO Book" charset="0"/>
                <a:cs typeface="Futura PRO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AF3C2C1-00BC-F84F-B03B-3A358D45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892221-14C3-9C4C-BA58-D35A67F01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226A75E-2BAB-1343-A63F-CF86FD26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3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7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4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>
            <a:lvl1pPr>
              <a:defRPr sz="3600">
                <a:latin typeface="Futura PRO Book" charset="0"/>
                <a:ea typeface="Futura PRO Book" charset="0"/>
                <a:cs typeface="Futura PRO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40000"/>
              </a:lnSpc>
              <a:spcBef>
                <a:spcPts val="0"/>
              </a:spcBef>
              <a:defRPr>
                <a:latin typeface="Futura PRO Book" charset="0"/>
                <a:ea typeface="Futura PRO Book" charset="0"/>
                <a:cs typeface="Futura PRO Book" charset="0"/>
              </a:defRPr>
            </a:lvl1pPr>
            <a:lvl2pPr>
              <a:lnSpc>
                <a:spcPct val="140000"/>
              </a:lnSpc>
              <a:spcBef>
                <a:spcPts val="0"/>
              </a:spcBef>
              <a:defRPr>
                <a:latin typeface="Futura PRO Book" charset="0"/>
                <a:ea typeface="Futura PRO Book" charset="0"/>
                <a:cs typeface="Futura PRO Book" charset="0"/>
              </a:defRPr>
            </a:lvl2pPr>
            <a:lvl3pPr>
              <a:lnSpc>
                <a:spcPct val="140000"/>
              </a:lnSpc>
              <a:spcBef>
                <a:spcPts val="0"/>
              </a:spcBef>
              <a:defRPr>
                <a:latin typeface="Futura PRO Book" charset="0"/>
                <a:ea typeface="Futura PRO Book" charset="0"/>
                <a:cs typeface="Futura PRO Book" charset="0"/>
              </a:defRPr>
            </a:lvl3pPr>
            <a:lvl4pPr>
              <a:lnSpc>
                <a:spcPct val="140000"/>
              </a:lnSpc>
              <a:spcBef>
                <a:spcPts val="0"/>
              </a:spcBef>
              <a:defRPr>
                <a:latin typeface="Futura PRO Book" charset="0"/>
                <a:ea typeface="Futura PRO Book" charset="0"/>
                <a:cs typeface="Futura PRO Book" charset="0"/>
              </a:defRPr>
            </a:lvl4pPr>
            <a:lvl5pPr>
              <a:lnSpc>
                <a:spcPct val="140000"/>
              </a:lnSpc>
              <a:spcBef>
                <a:spcPts val="0"/>
              </a:spcBef>
              <a:defRPr>
                <a:latin typeface="Futura PRO Book" charset="0"/>
                <a:ea typeface="Futura PRO Book" charset="0"/>
                <a:cs typeface="Futura PRO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0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Futura PRO Book" charset="0"/>
                <a:ea typeface="Futura PRO Book" charset="0"/>
                <a:cs typeface="Futura PRO Book" charset="0"/>
              </a:defRPr>
            </a:lvl1pPr>
            <a:lvl2pPr>
              <a:lnSpc>
                <a:spcPct val="150000"/>
              </a:lnSpc>
              <a:defRPr sz="2000">
                <a:latin typeface="Futura PRO Book" charset="0"/>
                <a:ea typeface="Futura PRO Book" charset="0"/>
                <a:cs typeface="Futura PRO Book" charset="0"/>
              </a:defRPr>
            </a:lvl2pPr>
            <a:lvl3pPr>
              <a:lnSpc>
                <a:spcPct val="150000"/>
              </a:lnSpc>
              <a:defRPr sz="1800">
                <a:latin typeface="Futura PRO Book" charset="0"/>
                <a:ea typeface="Futura PRO Book" charset="0"/>
                <a:cs typeface="Futura PRO Book" charset="0"/>
              </a:defRPr>
            </a:lvl3pPr>
            <a:lvl4pPr>
              <a:lnSpc>
                <a:spcPct val="150000"/>
              </a:lnSpc>
              <a:defRPr sz="1600">
                <a:latin typeface="Futura PRO Book" charset="0"/>
                <a:ea typeface="Futura PRO Book" charset="0"/>
                <a:cs typeface="Futura PRO Book" charset="0"/>
              </a:defRPr>
            </a:lvl4pPr>
            <a:lvl5pPr>
              <a:lnSpc>
                <a:spcPct val="150000"/>
              </a:lnSpc>
              <a:defRPr sz="1600">
                <a:latin typeface="Futura PRO Book" charset="0"/>
                <a:ea typeface="Futura PRO Book" charset="0"/>
                <a:cs typeface="Futura PRO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latin typeface="Futura PRO Book" charset="0"/>
                <a:ea typeface="Futura PRO Book" charset="0"/>
                <a:cs typeface="Futura PRO Book" charset="0"/>
              </a:defRPr>
            </a:lvl1pPr>
            <a:lvl2pPr>
              <a:lnSpc>
                <a:spcPct val="150000"/>
              </a:lnSpc>
              <a:defRPr sz="2000">
                <a:latin typeface="Futura PRO Book" charset="0"/>
                <a:ea typeface="Futura PRO Book" charset="0"/>
                <a:cs typeface="Futura PRO Book" charset="0"/>
              </a:defRPr>
            </a:lvl2pPr>
            <a:lvl3pPr>
              <a:lnSpc>
                <a:spcPct val="150000"/>
              </a:lnSpc>
              <a:defRPr sz="1800">
                <a:latin typeface="Futura PRO Book" charset="0"/>
                <a:ea typeface="Futura PRO Book" charset="0"/>
                <a:cs typeface="Futura PRO Book" charset="0"/>
              </a:defRPr>
            </a:lvl3pPr>
            <a:lvl4pPr>
              <a:lnSpc>
                <a:spcPct val="150000"/>
              </a:lnSpc>
              <a:defRPr sz="1600">
                <a:latin typeface="Futura PRO Book" charset="0"/>
                <a:ea typeface="Futura PRO Book" charset="0"/>
                <a:cs typeface="Futura PRO Book" charset="0"/>
              </a:defRPr>
            </a:lvl4pPr>
            <a:lvl5pPr>
              <a:lnSpc>
                <a:spcPct val="150000"/>
              </a:lnSpc>
              <a:defRPr sz="1600">
                <a:latin typeface="Futura PRO Book" charset="0"/>
                <a:ea typeface="Futura PRO Book" charset="0"/>
                <a:cs typeface="Futura PRO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8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828" y="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34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6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D352-31DA-2741-84B8-F3234490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60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663" y="7773"/>
            <a:ext cx="11112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EA620-7C31-E04C-A185-0847141621C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5113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Futura PRO Book" charset="0"/>
          <a:ea typeface="Futura PRO Book" charset="0"/>
          <a:cs typeface="Futura PRO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PRO Book" charset="0"/>
          <a:ea typeface="Futura PRO Book" charset="0"/>
          <a:cs typeface="Futura PRO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utura PRO Book" charset="0"/>
          <a:ea typeface="Futura PRO Book" charset="0"/>
          <a:cs typeface="Futura PRO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utura PRO Book" charset="0"/>
          <a:ea typeface="Futura PRO Book" charset="0"/>
          <a:cs typeface="Futura PRO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PRO Book" charset="0"/>
          <a:ea typeface="Futura PRO Book" charset="0"/>
          <a:cs typeface="Futura PRO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PRO Book" charset="0"/>
          <a:ea typeface="Futura PRO Book" charset="0"/>
          <a:cs typeface="Futura PRO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3.emf"/><Relationship Id="rId5" Type="http://schemas.openxmlformats.org/officeDocument/2006/relationships/image" Target="../media/image22.em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tif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tiff"/><Relationship Id="rId5" Type="http://schemas.openxmlformats.org/officeDocument/2006/relationships/image" Target="../media/image25.emf"/><Relationship Id="rId6" Type="http://schemas.openxmlformats.org/officeDocument/2006/relationships/image" Target="../media/image29.emf"/><Relationship Id="rId7" Type="http://schemas.openxmlformats.org/officeDocument/2006/relationships/image" Target="../media/image26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tiff"/><Relationship Id="rId5" Type="http://schemas.openxmlformats.org/officeDocument/2006/relationships/image" Target="../media/image25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2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6" y="1938529"/>
            <a:ext cx="11870028" cy="93875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44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 Closer Look at NFV Execution Models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424618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</a:rPr>
              <a:t>Peng Zheng</a:t>
            </a:r>
            <a:r>
              <a:rPr lang="en-US" sz="2400" baseline="30000" dirty="0">
                <a:solidFill>
                  <a:schemeClr val="tx2"/>
                </a:solidFill>
              </a:rPr>
              <a:t>1,2</a:t>
            </a:r>
            <a:r>
              <a:rPr lang="en-US" sz="2400" b="1" dirty="0">
                <a:solidFill>
                  <a:schemeClr val="tx2"/>
                </a:solidFill>
              </a:rPr>
              <a:t>          </a:t>
            </a:r>
            <a:r>
              <a:rPr lang="en-US" sz="2400" dirty="0">
                <a:solidFill>
                  <a:schemeClr val="tx2"/>
                </a:solidFill>
              </a:rPr>
              <a:t>Arvind Narayanan</a:t>
            </a:r>
            <a:r>
              <a:rPr lang="en-US" sz="2400" baseline="30000" dirty="0">
                <a:solidFill>
                  <a:schemeClr val="tx2"/>
                </a:solidFill>
              </a:rPr>
              <a:t>1</a:t>
            </a:r>
            <a:r>
              <a:rPr lang="en-US" sz="2400" dirty="0">
                <a:solidFill>
                  <a:schemeClr val="tx2"/>
                </a:solidFill>
              </a:rPr>
              <a:t>          </a:t>
            </a:r>
            <a:r>
              <a:rPr lang="en-US" sz="2400" dirty="0" err="1">
                <a:solidFill>
                  <a:schemeClr val="tx2"/>
                </a:solidFill>
              </a:rPr>
              <a:t>Zhi</a:t>
            </a:r>
            <a:r>
              <a:rPr lang="en-US" sz="2400" dirty="0">
                <a:solidFill>
                  <a:schemeClr val="tx2"/>
                </a:solidFill>
              </a:rPr>
              <a:t>-Li Zhang</a:t>
            </a:r>
            <a:r>
              <a:rPr lang="en-US" sz="2400" baseline="30000" dirty="0">
                <a:solidFill>
                  <a:schemeClr val="tx2"/>
                </a:solidFill>
              </a:rPr>
              <a:t>1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481" y="5339701"/>
            <a:ext cx="2614344" cy="700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53FA46C-7662-DD47-A6EF-4C81844F5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840" y="5339701"/>
            <a:ext cx="1799715" cy="699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5E4827C-E6ED-D746-AA51-011FC0CC36EA}"/>
              </a:ext>
            </a:extLst>
          </p:cNvPr>
          <p:cNvSpPr txBox="1"/>
          <p:nvPr/>
        </p:nvSpPr>
        <p:spPr>
          <a:xfrm>
            <a:off x="3313906" y="3380893"/>
            <a:ext cx="6005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2"/>
                </a:solidFill>
              </a:rPr>
              <a:t>APNet’19</a:t>
            </a:r>
            <a:r>
              <a:rPr lang="en-US" sz="2000">
                <a:solidFill>
                  <a:schemeClr val="tx2"/>
                </a:solidFill>
              </a:rPr>
              <a:t>,  </a:t>
            </a:r>
            <a:r>
              <a:rPr lang="en-US" sz="2000" smtClean="0">
                <a:solidFill>
                  <a:schemeClr val="tx2"/>
                </a:solidFill>
              </a:rPr>
              <a:t>17-18</a:t>
            </a:r>
            <a:r>
              <a:rPr lang="en-US" sz="2000" baseline="30000" smtClean="0">
                <a:solidFill>
                  <a:schemeClr val="tx2"/>
                </a:solidFill>
              </a:rPr>
              <a:t>th</a:t>
            </a:r>
            <a:r>
              <a:rPr lang="en-US" sz="2000" smtClean="0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August</a:t>
            </a:r>
            <a:r>
              <a:rPr lang="en-US" sz="2000" smtClean="0">
                <a:solidFill>
                  <a:schemeClr val="tx2"/>
                </a:solidFill>
              </a:rPr>
              <a:t>, 2019, </a:t>
            </a:r>
            <a:r>
              <a:rPr lang="en-US" sz="2000" dirty="0">
                <a:solidFill>
                  <a:schemeClr val="tx2"/>
                </a:solidFill>
              </a:rPr>
              <a:t>Beijing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A9E177B-8B82-9144-A067-156F532171C0}"/>
              </a:ext>
            </a:extLst>
          </p:cNvPr>
          <p:cNvSpPr/>
          <p:nvPr/>
        </p:nvSpPr>
        <p:spPr>
          <a:xfrm>
            <a:off x="3313906" y="5213537"/>
            <a:ext cx="26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F475EAE-3333-5047-9136-5A7F4E8E5316}"/>
              </a:ext>
            </a:extLst>
          </p:cNvPr>
          <p:cNvSpPr/>
          <p:nvPr/>
        </p:nvSpPr>
        <p:spPr>
          <a:xfrm>
            <a:off x="5832786" y="5213537"/>
            <a:ext cx="263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3" y="18284"/>
            <a:ext cx="11585050" cy="1325563"/>
          </a:xfrm>
        </p:spPr>
        <p:txBody>
          <a:bodyPr>
            <a:normAutofit/>
          </a:bodyPr>
          <a:lstStyle/>
          <a:p>
            <a:r>
              <a:rPr lang="en-US" dirty="0"/>
              <a:t>Memory hierarchy of the NUMA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59DA506-EB4D-4245-987A-D0195689BA42}"/>
              </a:ext>
            </a:extLst>
          </p:cNvPr>
          <p:cNvSpPr txBox="1">
            <a:spLocks/>
          </p:cNvSpPr>
          <p:nvPr/>
        </p:nvSpPr>
        <p:spPr>
          <a:xfrm>
            <a:off x="1569486" y="2519641"/>
            <a:ext cx="1983956" cy="623566"/>
          </a:xfrm>
          <a:prstGeom prst="rect">
            <a:avLst/>
          </a:prstGeom>
          <a:solidFill>
            <a:srgbClr val="BFFFB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L2 : 14 cycles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4ns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1MB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CBC520D-C84D-114B-9D37-AB1E365A534D}"/>
              </a:ext>
            </a:extLst>
          </p:cNvPr>
          <p:cNvSpPr txBox="1">
            <a:spLocks/>
          </p:cNvSpPr>
          <p:nvPr/>
        </p:nvSpPr>
        <p:spPr>
          <a:xfrm>
            <a:off x="832296" y="3345159"/>
            <a:ext cx="2721146" cy="775576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Local L3/LLC : 44-70 cycles (~</a:t>
            </a:r>
            <a:r>
              <a:rPr lang="en-US" sz="1600" dirty="0">
                <a:solidFill>
                  <a:srgbClr val="C00000"/>
                </a:solidFill>
              </a:rPr>
              <a:t>13-20ns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33MB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BBAE7A4-434A-334F-994A-D6258274828D}"/>
              </a:ext>
            </a:extLst>
          </p:cNvPr>
          <p:cNvSpPr txBox="1">
            <a:spLocks/>
          </p:cNvSpPr>
          <p:nvPr/>
        </p:nvSpPr>
        <p:spPr>
          <a:xfrm>
            <a:off x="209109" y="4322689"/>
            <a:ext cx="3344333" cy="783220"/>
          </a:xfrm>
          <a:prstGeom prst="rect">
            <a:avLst/>
          </a:prstGeom>
          <a:solidFill>
            <a:srgbClr val="FF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Local DRAM : 250 cycles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70ns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192GB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4A599C0F-9ADB-8F4D-BE32-9CF4A4AC9D09}"/>
              </a:ext>
            </a:extLst>
          </p:cNvPr>
          <p:cNvSpPr txBox="1">
            <a:spLocks/>
          </p:cNvSpPr>
          <p:nvPr/>
        </p:nvSpPr>
        <p:spPr>
          <a:xfrm>
            <a:off x="832296" y="5682887"/>
            <a:ext cx="10939465" cy="794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Both </a:t>
            </a:r>
            <a:r>
              <a:rPr lang="en-US" sz="2400" dirty="0" smtClean="0"/>
              <a:t>inter-core and inter-NUMA </a:t>
            </a:r>
            <a:r>
              <a:rPr lang="en-US" sz="2400" dirty="0"/>
              <a:t>communication is </a:t>
            </a:r>
            <a:r>
              <a:rPr lang="en-US" sz="2400" dirty="0" smtClean="0"/>
              <a:t>expensive. 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683098-DA01-D845-BEAD-F4D6BAC4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63" y="2247594"/>
            <a:ext cx="5703336" cy="2552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2E0185-C571-8F43-9921-7914D1C77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437"/>
          <a:stretch/>
        </p:blipFill>
        <p:spPr>
          <a:xfrm>
            <a:off x="4071238" y="2697850"/>
            <a:ext cx="588689" cy="465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3842400-EEB4-7043-A5E4-D602F70481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88" b="-9628"/>
          <a:stretch/>
        </p:blipFill>
        <p:spPr>
          <a:xfrm>
            <a:off x="7066345" y="3355202"/>
            <a:ext cx="2659154" cy="264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93D7A7-56D9-644C-83F5-0C21BC8B72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19"/>
          <a:stretch/>
        </p:blipFill>
        <p:spPr>
          <a:xfrm>
            <a:off x="8891777" y="4282681"/>
            <a:ext cx="805033" cy="51739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4B97303-E102-0142-9D96-EAEC1921D7D8}"/>
              </a:ext>
            </a:extLst>
          </p:cNvPr>
          <p:cNvSpPr txBox="1">
            <a:spLocks/>
          </p:cNvSpPr>
          <p:nvPr/>
        </p:nvSpPr>
        <p:spPr>
          <a:xfrm>
            <a:off x="2171999" y="1789281"/>
            <a:ext cx="1381443" cy="549074"/>
          </a:xfrm>
          <a:prstGeom prst="rect">
            <a:avLst/>
          </a:prstGeom>
          <a:solidFill>
            <a:srgbClr val="80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1600" dirty="0"/>
              <a:t>L1 : 4 cycles (~</a:t>
            </a:r>
            <a:r>
              <a:rPr lang="en-US" sz="1600" dirty="0">
                <a:solidFill>
                  <a:srgbClr val="C00000"/>
                </a:solidFill>
              </a:rPr>
              <a:t>1ns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32KB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F14F9B-306B-2441-AB71-5AB641D37340}"/>
              </a:ext>
            </a:extLst>
          </p:cNvPr>
          <p:cNvSpPr txBox="1">
            <a:spLocks/>
          </p:cNvSpPr>
          <p:nvPr/>
        </p:nvSpPr>
        <p:spPr>
          <a:xfrm>
            <a:off x="4071238" y="1709938"/>
            <a:ext cx="5703337" cy="31436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Intel(R) Xeon(R) Platinum 8168 CPU Architecture @3.4GHz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98C032-024D-EB45-95FD-913044994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016" y="2505203"/>
            <a:ext cx="563822" cy="22552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BE77C545-1902-7741-9A8F-D1802A57F504}"/>
              </a:ext>
            </a:extLst>
          </p:cNvPr>
          <p:cNvSpPr txBox="1">
            <a:spLocks/>
          </p:cNvSpPr>
          <p:nvPr/>
        </p:nvSpPr>
        <p:spPr>
          <a:xfrm>
            <a:off x="9949923" y="3138949"/>
            <a:ext cx="1231677" cy="635038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Remote L3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(~40ns</a:t>
            </a:r>
            <a:r>
              <a:rPr lang="en-US" sz="1600" dirty="0">
                <a:solidFill>
                  <a:srgbClr val="C00000"/>
                </a:solidFill>
              </a:rPr>
              <a:t>)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8CABC90A-7041-8845-B806-38FAAB28768C}"/>
              </a:ext>
            </a:extLst>
          </p:cNvPr>
          <p:cNvSpPr txBox="1">
            <a:spLocks/>
          </p:cNvSpPr>
          <p:nvPr/>
        </p:nvSpPr>
        <p:spPr>
          <a:xfrm>
            <a:off x="9942484" y="4251710"/>
            <a:ext cx="1829277" cy="635038"/>
          </a:xfrm>
          <a:prstGeom prst="rect">
            <a:avLst/>
          </a:prstGeom>
          <a:solidFill>
            <a:srgbClr val="FF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Remote DRAM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C00000"/>
                </a:solidFill>
              </a:rPr>
              <a:t>(~125ns)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0361B3F-7A8D-EA4D-92C5-87DDD01F6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904" y="3568700"/>
            <a:ext cx="1445346" cy="492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E4A9FD2-5DA9-F64D-A6BA-BE3455D4BC24}"/>
              </a:ext>
            </a:extLst>
          </p:cNvPr>
          <p:cNvSpPr/>
          <p:nvPr/>
        </p:nvSpPr>
        <p:spPr>
          <a:xfrm>
            <a:off x="6044157" y="4109500"/>
            <a:ext cx="1616148" cy="418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NUMA penalty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ACF4478-CB0A-094C-AE8C-8AD685194AEB}"/>
              </a:ext>
            </a:extLst>
          </p:cNvPr>
          <p:cNvSpPr/>
          <p:nvPr/>
        </p:nvSpPr>
        <p:spPr>
          <a:xfrm>
            <a:off x="9119954" y="5010649"/>
            <a:ext cx="3090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Local latency </a:t>
            </a:r>
            <a:r>
              <a:rPr lang="en-US" sz="1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+ NUMA penalty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xmlns="" id="{0ABF4C0C-4125-5047-8968-17738C6D6C90}"/>
              </a:ext>
            </a:extLst>
          </p:cNvPr>
          <p:cNvSpPr/>
          <p:nvPr/>
        </p:nvSpPr>
        <p:spPr>
          <a:xfrm>
            <a:off x="8916754" y="3375083"/>
            <a:ext cx="203200" cy="195385"/>
          </a:xfrm>
          <a:prstGeom prst="snipRoundRect">
            <a:avLst>
              <a:gd name="adj1" fmla="val 0"/>
              <a:gd name="adj2" fmla="val 4866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780C477-690D-E74B-8D3D-43FD90504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416" y="2497376"/>
            <a:ext cx="563822" cy="22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6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13593 0 L -0.13346 0.06389 L -0.21731 0.06273 L -0.21679 -0.00301 L -0.37851 0 L -0.37851 -0.11042 L -0.37851 -0.11019 " pathEditMode="relative" rAng="0" ptsTypes="AAAAAAAA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32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  <p:bldP spid="22" grpId="0"/>
      <p:bldP spid="23" grpId="0"/>
      <p:bldP spid="24" grpId="0" animBg="1"/>
      <p:bldP spid="24" grpId="1" animBg="1"/>
      <p:bldP spid="24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3" y="18284"/>
            <a:ext cx="11585050" cy="1325563"/>
          </a:xfrm>
        </p:spPr>
        <p:txBody>
          <a:bodyPr>
            <a:normAutofit/>
          </a:bodyPr>
          <a:lstStyle/>
          <a:p>
            <a:r>
              <a:rPr lang="en-US" dirty="0"/>
              <a:t>Memory hierarchy of the NUMA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59DA506-EB4D-4245-987A-D0195689BA42}"/>
              </a:ext>
            </a:extLst>
          </p:cNvPr>
          <p:cNvSpPr txBox="1">
            <a:spLocks/>
          </p:cNvSpPr>
          <p:nvPr/>
        </p:nvSpPr>
        <p:spPr>
          <a:xfrm>
            <a:off x="1569486" y="2519641"/>
            <a:ext cx="1983956" cy="623566"/>
          </a:xfrm>
          <a:prstGeom prst="rect">
            <a:avLst/>
          </a:prstGeom>
          <a:solidFill>
            <a:srgbClr val="BFFFB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L2 : 14 cycles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4ns</a:t>
            </a:r>
            <a:r>
              <a:rPr lang="en-US" sz="1600" dirty="0"/>
              <a:t>) 1MB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CBC520D-C84D-114B-9D37-AB1E365A534D}"/>
              </a:ext>
            </a:extLst>
          </p:cNvPr>
          <p:cNvSpPr txBox="1">
            <a:spLocks/>
          </p:cNvSpPr>
          <p:nvPr/>
        </p:nvSpPr>
        <p:spPr>
          <a:xfrm>
            <a:off x="832296" y="3345159"/>
            <a:ext cx="2721146" cy="775576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Local L3/LLC : 44-70 cycles (~</a:t>
            </a:r>
            <a:r>
              <a:rPr lang="en-US" sz="1600" dirty="0">
                <a:solidFill>
                  <a:srgbClr val="C00000"/>
                </a:solidFill>
              </a:rPr>
              <a:t>13-20ns</a:t>
            </a:r>
            <a:r>
              <a:rPr lang="en-US" sz="1600" dirty="0"/>
              <a:t>) 33MB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BBAE7A4-434A-334F-994A-D6258274828D}"/>
              </a:ext>
            </a:extLst>
          </p:cNvPr>
          <p:cNvSpPr txBox="1">
            <a:spLocks/>
          </p:cNvSpPr>
          <p:nvPr/>
        </p:nvSpPr>
        <p:spPr>
          <a:xfrm>
            <a:off x="209109" y="4322689"/>
            <a:ext cx="3344333" cy="783220"/>
          </a:xfrm>
          <a:prstGeom prst="rect">
            <a:avLst/>
          </a:prstGeom>
          <a:solidFill>
            <a:srgbClr val="FF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Local DRAM : 250 cycles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70ns</a:t>
            </a:r>
            <a:r>
              <a:rPr lang="en-US" sz="1600" dirty="0"/>
              <a:t>) 192GB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683098-DA01-D845-BEAD-F4D6BAC4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63" y="2247594"/>
            <a:ext cx="5703336" cy="2552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2E0185-C571-8F43-9921-7914D1C77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437"/>
          <a:stretch/>
        </p:blipFill>
        <p:spPr>
          <a:xfrm>
            <a:off x="4071238" y="2697850"/>
            <a:ext cx="588689" cy="465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3842400-EEB4-7043-A5E4-D602F70481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88" b="-9628"/>
          <a:stretch/>
        </p:blipFill>
        <p:spPr>
          <a:xfrm>
            <a:off x="7066345" y="3355202"/>
            <a:ext cx="2659154" cy="264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93D7A7-56D9-644C-83F5-0C21BC8B72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19"/>
          <a:stretch/>
        </p:blipFill>
        <p:spPr>
          <a:xfrm>
            <a:off x="8891777" y="4282681"/>
            <a:ext cx="805033" cy="51739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4B97303-E102-0142-9D96-EAEC1921D7D8}"/>
              </a:ext>
            </a:extLst>
          </p:cNvPr>
          <p:cNvSpPr txBox="1">
            <a:spLocks/>
          </p:cNvSpPr>
          <p:nvPr/>
        </p:nvSpPr>
        <p:spPr>
          <a:xfrm>
            <a:off x="2171999" y="1789281"/>
            <a:ext cx="1381443" cy="549074"/>
          </a:xfrm>
          <a:prstGeom prst="rect">
            <a:avLst/>
          </a:prstGeom>
          <a:solidFill>
            <a:srgbClr val="80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1600" dirty="0"/>
              <a:t>L1 : 4 cycles (~</a:t>
            </a:r>
            <a:r>
              <a:rPr lang="en-US" sz="1600" dirty="0">
                <a:solidFill>
                  <a:srgbClr val="C00000"/>
                </a:solidFill>
              </a:rPr>
              <a:t>1ns</a:t>
            </a:r>
            <a:r>
              <a:rPr lang="en-US" sz="1600" dirty="0"/>
              <a:t>) 32KB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F14F9B-306B-2441-AB71-5AB641D37340}"/>
              </a:ext>
            </a:extLst>
          </p:cNvPr>
          <p:cNvSpPr txBox="1">
            <a:spLocks/>
          </p:cNvSpPr>
          <p:nvPr/>
        </p:nvSpPr>
        <p:spPr>
          <a:xfrm>
            <a:off x="4071238" y="1709938"/>
            <a:ext cx="5703337" cy="31436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Intel(R) Xeon(R) Platinum 8168 CPU Architecture @3.4GHz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698C032-024D-EB45-95FD-913044994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016" y="2505203"/>
            <a:ext cx="563822" cy="22552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BE77C545-1902-7741-9A8F-D1802A57F504}"/>
              </a:ext>
            </a:extLst>
          </p:cNvPr>
          <p:cNvSpPr txBox="1">
            <a:spLocks/>
          </p:cNvSpPr>
          <p:nvPr/>
        </p:nvSpPr>
        <p:spPr>
          <a:xfrm>
            <a:off x="9949923" y="3138949"/>
            <a:ext cx="1231677" cy="635038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Remote L3</a:t>
            </a:r>
            <a:endParaRPr lang="en-US" sz="1600" dirty="0">
              <a:solidFill>
                <a:srgbClr val="C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(~40ns</a:t>
            </a:r>
            <a:r>
              <a:rPr lang="en-US" sz="1600" dirty="0">
                <a:solidFill>
                  <a:srgbClr val="C00000"/>
                </a:solidFill>
              </a:rPr>
              <a:t>)</a:t>
            </a:r>
            <a:endParaRPr lang="en-US" sz="1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8CABC90A-7041-8845-B806-38FAAB28768C}"/>
              </a:ext>
            </a:extLst>
          </p:cNvPr>
          <p:cNvSpPr txBox="1">
            <a:spLocks/>
          </p:cNvSpPr>
          <p:nvPr/>
        </p:nvSpPr>
        <p:spPr>
          <a:xfrm>
            <a:off x="9942484" y="4251710"/>
            <a:ext cx="1829277" cy="635038"/>
          </a:xfrm>
          <a:prstGeom prst="rect">
            <a:avLst/>
          </a:prstGeom>
          <a:solidFill>
            <a:srgbClr val="FF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Remote DRAM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C00000"/>
                </a:solidFill>
              </a:rPr>
              <a:t>(~125ns)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0361B3F-7A8D-EA4D-92C5-87DDD01F6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5904" y="3568700"/>
            <a:ext cx="1445346" cy="4921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E4A9FD2-5DA9-F64D-A6BA-BE3455D4BC24}"/>
              </a:ext>
            </a:extLst>
          </p:cNvPr>
          <p:cNvSpPr/>
          <p:nvPr/>
        </p:nvSpPr>
        <p:spPr>
          <a:xfrm>
            <a:off x="6044157" y="4109500"/>
            <a:ext cx="1616148" cy="418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NUMA penalty</a:t>
            </a:r>
          </a:p>
        </p:txBody>
      </p:sp>
      <p:sp>
        <p:nvSpPr>
          <p:cNvPr id="24" name="Snip and Round Single Corner Rectangle 23">
            <a:extLst>
              <a:ext uri="{FF2B5EF4-FFF2-40B4-BE49-F238E27FC236}">
                <a16:creationId xmlns:a16="http://schemas.microsoft.com/office/drawing/2014/main" xmlns="" id="{0ABF4C0C-4125-5047-8968-17738C6D6C90}"/>
              </a:ext>
            </a:extLst>
          </p:cNvPr>
          <p:cNvSpPr/>
          <p:nvPr/>
        </p:nvSpPr>
        <p:spPr>
          <a:xfrm>
            <a:off x="8916754" y="3375083"/>
            <a:ext cx="203200" cy="195385"/>
          </a:xfrm>
          <a:prstGeom prst="snipRoundRect">
            <a:avLst>
              <a:gd name="adj1" fmla="val 0"/>
              <a:gd name="adj2" fmla="val 4866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780C477-690D-E74B-8D3D-43FD90504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416" y="2497376"/>
            <a:ext cx="563822" cy="225529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4A599C0F-9ADB-8F4D-BE32-9CF4A4AC9D09}"/>
              </a:ext>
            </a:extLst>
          </p:cNvPr>
          <p:cNvSpPr txBox="1">
            <a:spLocks/>
          </p:cNvSpPr>
          <p:nvPr/>
        </p:nvSpPr>
        <p:spPr>
          <a:xfrm>
            <a:off x="654450" y="5556913"/>
            <a:ext cx="11032066" cy="8841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Ensuring most NF operations are L1/L2 bound is important for 100Gbps line </a:t>
            </a:r>
            <a:r>
              <a:rPr lang="en-US" sz="2400" dirty="0" smtClean="0">
                <a:solidFill>
                  <a:srgbClr val="FF0000"/>
                </a:solidFill>
              </a:rPr>
              <a:t>speed!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C87511B6-486D-D148-8EC1-3784E1ED5AC0}"/>
              </a:ext>
            </a:extLst>
          </p:cNvPr>
          <p:cNvSpPr/>
          <p:nvPr/>
        </p:nvSpPr>
        <p:spPr>
          <a:xfrm>
            <a:off x="3747264" y="1707386"/>
            <a:ext cx="6027311" cy="3514687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631207" y="1626945"/>
            <a:ext cx="6143368" cy="3204242"/>
            <a:chOff x="4826598" y="2377833"/>
            <a:chExt cx="6820193" cy="3204242"/>
          </a:xfrm>
        </p:grpSpPr>
        <p:grpSp>
          <p:nvGrpSpPr>
            <p:cNvPr id="27" name="Group 26"/>
            <p:cNvGrpSpPr/>
            <p:nvPr/>
          </p:nvGrpSpPr>
          <p:grpSpPr>
            <a:xfrm>
              <a:off x="4826598" y="2377833"/>
              <a:ext cx="6820193" cy="2698260"/>
              <a:chOff x="787398" y="5145898"/>
              <a:chExt cx="8078400" cy="269826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xmlns="" id="{00744005-DF14-5443-B5AD-70F02F6388AD}"/>
                  </a:ext>
                </a:extLst>
              </p:cNvPr>
              <p:cNvGrpSpPr/>
              <p:nvPr/>
            </p:nvGrpSpPr>
            <p:grpSpPr>
              <a:xfrm>
                <a:off x="787398" y="5145898"/>
                <a:ext cx="8078400" cy="2698260"/>
                <a:chOff x="1202400" y="1025421"/>
                <a:chExt cx="8078400" cy="2698260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xmlns="" id="{CADCD118-7B1E-E340-B9D5-B855F57D0546}"/>
                    </a:ext>
                  </a:extLst>
                </p:cNvPr>
                <p:cNvGrpSpPr/>
                <p:nvPr/>
              </p:nvGrpSpPr>
              <p:grpSpPr>
                <a:xfrm>
                  <a:off x="1202400" y="1025421"/>
                  <a:ext cx="8078400" cy="2698260"/>
                  <a:chOff x="1453861" y="1175417"/>
                  <a:chExt cx="8078400" cy="2698260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xmlns="" id="{E5E13B57-E71D-BB4C-8A33-5034E7D7E351}"/>
                      </a:ext>
                    </a:extLst>
                  </p:cNvPr>
                  <p:cNvSpPr/>
                  <p:nvPr/>
                </p:nvSpPr>
                <p:spPr>
                  <a:xfrm>
                    <a:off x="2583600" y="1175417"/>
                    <a:ext cx="498123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rgbClr val="1651A5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Time Budget per </a:t>
                    </a:r>
                    <a:r>
                      <a:rPr lang="en-US" sz="2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packet</a:t>
                    </a:r>
                    <a:r>
                      <a:rPr lang="zh-CN" altLang="en-US" sz="2400" dirty="0">
                        <a:solidFill>
                          <a:srgbClr val="1651A5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 </a:t>
                    </a:r>
                    <a:r>
                      <a:rPr lang="en-US" altLang="zh-CN" sz="2400" dirty="0">
                        <a:solidFill>
                          <a:srgbClr val="1651A5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(</a:t>
                    </a:r>
                    <a:r>
                      <a:rPr lang="en-US" sz="2400" dirty="0">
                        <a:solidFill>
                          <a:srgbClr val="1651A5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64 byte) </a:t>
                    </a:r>
                    <a:endParaRPr lang="en-US" sz="2400" dirty="0">
                      <a:effectLst/>
                      <a:latin typeface="Futura Medium" panose="020B0602020204020303" pitchFamily="34" charset="-79"/>
                      <a:cs typeface="Futura Medium" panose="020B0602020204020303" pitchFamily="34" charset="-79"/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xmlns="" id="{83DF38D8-9A88-6843-A4B0-E27AEDA39CEE}"/>
                      </a:ext>
                    </a:extLst>
                  </p:cNvPr>
                  <p:cNvSpPr/>
                  <p:nvPr/>
                </p:nvSpPr>
                <p:spPr>
                  <a:xfrm>
                    <a:off x="5913437" y="3406338"/>
                    <a:ext cx="100480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F0000"/>
                        </a:solidFill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6.7ns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xmlns="" id="{927963AE-6C21-EE41-BEBB-22F54DE268EB}"/>
                      </a:ext>
                    </a:extLst>
                  </p:cNvPr>
                  <p:cNvSpPr/>
                  <p:nvPr/>
                </p:nvSpPr>
                <p:spPr>
                  <a:xfrm>
                    <a:off x="1988495" y="1998376"/>
                    <a:ext cx="8587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67.2ns</a:t>
                    </a: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xmlns="" id="{6CD7054F-F463-E441-BFDE-E3ADE581736D}"/>
                      </a:ext>
                    </a:extLst>
                  </p:cNvPr>
                  <p:cNvSpPr/>
                  <p:nvPr/>
                </p:nvSpPr>
                <p:spPr>
                  <a:xfrm>
                    <a:off x="3568302" y="3015027"/>
                    <a:ext cx="8825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16.8ns</a:t>
                    </a:r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xmlns="" id="{4226C95D-4872-224A-ADB5-87AF27DC3C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53861" y="3870920"/>
                    <a:ext cx="8078400" cy="2757"/>
                  </a:xfrm>
                  <a:prstGeom prst="straightConnector1">
                    <a:avLst/>
                  </a:prstGeom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xmlns="" id="{68733199-890A-3C45-8E1E-9E87E5440B27}"/>
                      </a:ext>
                    </a:extLst>
                  </p:cNvPr>
                  <p:cNvSpPr/>
                  <p:nvPr/>
                </p:nvSpPr>
                <p:spPr>
                  <a:xfrm>
                    <a:off x="2185317" y="2305198"/>
                    <a:ext cx="391608" cy="153509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xmlns="" id="{D086AB03-588E-1C45-B754-3771E7B05D5B}"/>
                      </a:ext>
                    </a:extLst>
                  </p:cNvPr>
                  <p:cNvSpPr/>
                  <p:nvPr/>
                </p:nvSpPr>
                <p:spPr>
                  <a:xfrm>
                    <a:off x="3813773" y="3327788"/>
                    <a:ext cx="391608" cy="518146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xmlns="" id="{D860C686-FE73-7F48-B31C-E5D6BC6CD3BC}"/>
                      </a:ext>
                    </a:extLst>
                  </p:cNvPr>
                  <p:cNvSpPr/>
                  <p:nvPr/>
                </p:nvSpPr>
                <p:spPr>
                  <a:xfrm>
                    <a:off x="6091589" y="3716433"/>
                    <a:ext cx="391608" cy="13179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xmlns="" id="{CDC2B435-455F-CE43-9840-D414C691949E}"/>
                      </a:ext>
                    </a:extLst>
                  </p:cNvPr>
                  <p:cNvSpPr/>
                  <p:nvPr/>
                </p:nvSpPr>
                <p:spPr>
                  <a:xfrm>
                    <a:off x="7918502" y="3501794"/>
                    <a:ext cx="7464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latin typeface="Futura Medium" panose="020B0602020204020303" pitchFamily="34" charset="-79"/>
                        <a:cs typeface="Futura Medium" panose="020B0602020204020303" pitchFamily="34" charset="-79"/>
                      </a:rPr>
                      <a:t>1.7ns</a:t>
                    </a:r>
                  </a:p>
                </p:txBody>
              </p:sp>
            </p:grp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xmlns="" id="{438FF4D7-768C-9A49-B5E9-C65E36E49DA3}"/>
                    </a:ext>
                  </a:extLst>
                </p:cNvPr>
                <p:cNvSpPr/>
                <p:nvPr/>
              </p:nvSpPr>
              <p:spPr>
                <a:xfrm>
                  <a:off x="7906271" y="3661180"/>
                  <a:ext cx="391608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102FC2E0-9BA1-A648-A1A8-FF888E644F82}"/>
                  </a:ext>
                </a:extLst>
              </p:cNvPr>
              <p:cNvSpPr/>
              <p:nvPr/>
            </p:nvSpPr>
            <p:spPr>
              <a:xfrm>
                <a:off x="4213578" y="7011399"/>
                <a:ext cx="2624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(~23</a:t>
                </a:r>
                <a:r>
                  <a:rPr lang="en-US" dirty="0">
                    <a:solidFill>
                      <a:srgbClr val="FF0000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cycles @3.4GHz)</a:t>
                </a:r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C3C42F3B-E615-124B-95E6-8713B05DB3D6}"/>
                </a:ext>
              </a:extLst>
            </p:cNvPr>
            <p:cNvGrpSpPr/>
            <p:nvPr/>
          </p:nvGrpSpPr>
          <p:grpSpPr>
            <a:xfrm>
              <a:off x="5187843" y="5185349"/>
              <a:ext cx="6111617" cy="396726"/>
              <a:chOff x="1914532" y="3753282"/>
              <a:chExt cx="6111617" cy="39672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BDFB7DAD-8095-3845-BF2C-06EFE97DD8C3}"/>
                  </a:ext>
                </a:extLst>
              </p:cNvPr>
              <p:cNvSpPr txBox="1"/>
              <p:nvPr/>
            </p:nvSpPr>
            <p:spPr>
              <a:xfrm>
                <a:off x="1914532" y="3767388"/>
                <a:ext cx="1018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10Gbps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EE1B6457-3DE6-1E48-A29F-6F5E24631286}"/>
                  </a:ext>
                </a:extLst>
              </p:cNvPr>
              <p:cNvSpPr txBox="1"/>
              <p:nvPr/>
            </p:nvSpPr>
            <p:spPr>
              <a:xfrm>
                <a:off x="3339664" y="3780676"/>
                <a:ext cx="103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40Gbps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510B64ED-1123-D84E-AF33-5E693D70F1C2}"/>
                  </a:ext>
                </a:extLst>
              </p:cNvPr>
              <p:cNvSpPr txBox="1"/>
              <p:nvPr/>
            </p:nvSpPr>
            <p:spPr>
              <a:xfrm>
                <a:off x="5079360" y="3776868"/>
                <a:ext cx="1291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100Gbps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D7F8B8BE-0991-B946-A6CB-CDB9C097B43B}"/>
                  </a:ext>
                </a:extLst>
              </p:cNvPr>
              <p:cNvSpPr txBox="1"/>
              <p:nvPr/>
            </p:nvSpPr>
            <p:spPr>
              <a:xfrm>
                <a:off x="6850827" y="3753282"/>
                <a:ext cx="1175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400Gbps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77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2E0AC69-76BA-0849-B72C-5E141081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49" y="3501811"/>
            <a:ext cx="3425356" cy="244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14" y="-8941"/>
            <a:ext cx="11616856" cy="1325563"/>
          </a:xfrm>
        </p:spPr>
        <p:txBody>
          <a:bodyPr/>
          <a:lstStyle/>
          <a:p>
            <a:r>
              <a:rPr lang="en-US" dirty="0"/>
              <a:t>NFs </a:t>
            </a:r>
            <a:r>
              <a:rPr lang="en-US" dirty="0" smtClean="0"/>
              <a:t>Operations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C59EFE95-CDCC-7F4A-AA86-60874CCBCED1}"/>
              </a:ext>
            </a:extLst>
          </p:cNvPr>
          <p:cNvGrpSpPr/>
          <p:nvPr/>
        </p:nvGrpSpPr>
        <p:grpSpPr>
          <a:xfrm>
            <a:off x="2460588" y="6121286"/>
            <a:ext cx="375139" cy="218832"/>
            <a:chOff x="6916615" y="5830276"/>
            <a:chExt cx="554891" cy="23446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B2571337-F96E-E645-B5EA-B79E48160249}"/>
                </a:ext>
              </a:extLst>
            </p:cNvPr>
            <p:cNvSpPr/>
            <p:nvPr/>
          </p:nvSpPr>
          <p:spPr>
            <a:xfrm>
              <a:off x="6916615" y="5830277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4AB5FB51-E82D-4C47-B2F0-988B2DED8D00}"/>
                </a:ext>
              </a:extLst>
            </p:cNvPr>
            <p:cNvSpPr/>
            <p:nvPr/>
          </p:nvSpPr>
          <p:spPr>
            <a:xfrm>
              <a:off x="72253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293FCF03-0A66-1D4B-9A62-60B7A56E7E51}"/>
                </a:ext>
              </a:extLst>
            </p:cNvPr>
            <p:cNvSpPr/>
            <p:nvPr/>
          </p:nvSpPr>
          <p:spPr>
            <a:xfrm>
              <a:off x="7070968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C918884C-34A4-304C-9020-472AE2447FDB}"/>
                </a:ext>
              </a:extLst>
            </p:cNvPr>
            <p:cNvSpPr/>
            <p:nvPr/>
          </p:nvSpPr>
          <p:spPr>
            <a:xfrm>
              <a:off x="73777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529734" y="1157598"/>
            <a:ext cx="9885738" cy="1062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example NF: Network Monitor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Maintains a per-host (</a:t>
            </a:r>
            <a:r>
              <a:rPr lang="en-US" sz="2000" dirty="0" err="1">
                <a:latin typeface="Futura-Light" panose="020B0400000000000000" pitchFamily="34" charset="0"/>
                <a:cs typeface="Futura Medium" panose="020B0602020204020303" pitchFamily="34" charset="-79"/>
              </a:rPr>
              <a:t>src_ip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 counter and update the counter per packet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9FEAAD3-ED52-1346-8A76-8D7AB9A04713}"/>
              </a:ext>
            </a:extLst>
          </p:cNvPr>
          <p:cNvGrpSpPr/>
          <p:nvPr/>
        </p:nvGrpSpPr>
        <p:grpSpPr>
          <a:xfrm>
            <a:off x="8929368" y="1124769"/>
            <a:ext cx="2903351" cy="644344"/>
            <a:chOff x="1056971" y="3771309"/>
            <a:chExt cx="2903351" cy="6443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601E7CD7-5C6A-B645-BB4F-D40098ECE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971" y="3771309"/>
              <a:ext cx="644344" cy="64434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981D8EF-BF2F-8B4A-AC00-DA3AC13E4269}"/>
                </a:ext>
              </a:extLst>
            </p:cNvPr>
            <p:cNvSpPr txBox="1"/>
            <p:nvPr/>
          </p:nvSpPr>
          <p:spPr>
            <a:xfrm>
              <a:off x="1799153" y="3924204"/>
              <a:ext cx="2161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Network Monitor (NM)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7C11708-0CA6-0044-A364-C295E99F7A39}"/>
              </a:ext>
            </a:extLst>
          </p:cNvPr>
          <p:cNvSpPr txBox="1"/>
          <p:nvPr/>
        </p:nvSpPr>
        <p:spPr>
          <a:xfrm>
            <a:off x="1295205" y="3039444"/>
            <a:ext cx="2330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(1) </a:t>
            </a:r>
            <a:r>
              <a:rPr lang="en-US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Packet operation</a:t>
            </a:r>
            <a:endParaRPr 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5306" y="2346950"/>
            <a:ext cx="9885738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Two types of NF operations</a:t>
            </a: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71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4 -0.02615 L -0.02031 -0.10138 L -0.02149 -0.2155 L -0.11133 -0.21458 L -0.11081 -0.34791 L -0.07748 -0.34884 L -0.07748 -0.23263 L 0.02265 -0.23032 L 0.01901 -0.01967 L 0.01966 -0.01967 L 0.01966 -0.01944 " pathEditMode="relative" rAng="0" ptsTypes="AAAAAAAAAAA">
                                      <p:cBhvr>
                                        <p:cTn id="20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-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CA1066-D852-5B4D-A9A7-DC85DF0F2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30"/>
          <a:stretch/>
        </p:blipFill>
        <p:spPr>
          <a:xfrm>
            <a:off x="5060409" y="3501811"/>
            <a:ext cx="3094457" cy="2647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14" y="-8941"/>
            <a:ext cx="11616856" cy="1325563"/>
          </a:xfrm>
        </p:spPr>
        <p:txBody>
          <a:bodyPr/>
          <a:lstStyle/>
          <a:p>
            <a:r>
              <a:rPr lang="en-US" dirty="0" smtClean="0"/>
              <a:t>NFs Operations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9734" y="1157598"/>
            <a:ext cx="9885738" cy="1062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example NF: Network Monitor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Maintains a per-host (</a:t>
            </a:r>
            <a:r>
              <a:rPr lang="en-US" sz="2000" dirty="0" err="1">
                <a:latin typeface="Futura-Light" panose="020B0400000000000000" pitchFamily="34" charset="0"/>
                <a:cs typeface="Futura Medium" panose="020B0602020204020303" pitchFamily="34" charset="-79"/>
              </a:rPr>
              <a:t>src_ip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) counter and update the counter per packet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9FEAAD3-ED52-1346-8A76-8D7AB9A04713}"/>
              </a:ext>
            </a:extLst>
          </p:cNvPr>
          <p:cNvGrpSpPr/>
          <p:nvPr/>
        </p:nvGrpSpPr>
        <p:grpSpPr>
          <a:xfrm>
            <a:off x="8929368" y="1124769"/>
            <a:ext cx="2903351" cy="644344"/>
            <a:chOff x="1056971" y="3771309"/>
            <a:chExt cx="2903351" cy="64434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xmlns="" id="{601E7CD7-5C6A-B645-BB4F-D40098ECE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6971" y="3771309"/>
              <a:ext cx="644344" cy="64434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2981D8EF-BF2F-8B4A-AC00-DA3AC13E4269}"/>
                </a:ext>
              </a:extLst>
            </p:cNvPr>
            <p:cNvSpPr txBox="1"/>
            <p:nvPr/>
          </p:nvSpPr>
          <p:spPr>
            <a:xfrm>
              <a:off x="1799153" y="3924204"/>
              <a:ext cx="2161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Network Monitor (NM)</a:t>
              </a:r>
            </a:p>
          </p:txBody>
        </p:sp>
      </p:grpSp>
      <p:sp>
        <p:nvSpPr>
          <p:cNvPr id="29" name="Snip and Round Single Corner Rectangle 28">
            <a:extLst>
              <a:ext uri="{FF2B5EF4-FFF2-40B4-BE49-F238E27FC236}">
                <a16:creationId xmlns:a16="http://schemas.microsoft.com/office/drawing/2014/main" xmlns="" id="{5C02ED5B-5820-2A41-AA3E-508894D2157F}"/>
              </a:ext>
            </a:extLst>
          </p:cNvPr>
          <p:cNvSpPr/>
          <p:nvPr/>
        </p:nvSpPr>
        <p:spPr>
          <a:xfrm>
            <a:off x="5627149" y="5541542"/>
            <a:ext cx="203200" cy="195385"/>
          </a:xfrm>
          <a:prstGeom prst="snipRoundRect">
            <a:avLst>
              <a:gd name="adj1" fmla="val 0"/>
              <a:gd name="adj2" fmla="val 48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CCEC50-BC5B-1C4A-9656-C6DFA7837498}"/>
              </a:ext>
            </a:extLst>
          </p:cNvPr>
          <p:cNvSpPr txBox="1"/>
          <p:nvPr/>
        </p:nvSpPr>
        <p:spPr>
          <a:xfrm>
            <a:off x="4430988" y="3043188"/>
            <a:ext cx="391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(2) State operation: counter update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8BA932F2-CB5E-AA42-89AA-C4A19A495B5F}"/>
              </a:ext>
            </a:extLst>
          </p:cNvPr>
          <p:cNvGrpSpPr/>
          <p:nvPr/>
        </p:nvGrpSpPr>
        <p:grpSpPr>
          <a:xfrm>
            <a:off x="2460588" y="6121286"/>
            <a:ext cx="375139" cy="218832"/>
            <a:chOff x="6916615" y="5830276"/>
            <a:chExt cx="554891" cy="23446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38D4B68-03B9-C646-A09B-B7CB7E801B3F}"/>
                </a:ext>
              </a:extLst>
            </p:cNvPr>
            <p:cNvSpPr/>
            <p:nvPr/>
          </p:nvSpPr>
          <p:spPr>
            <a:xfrm>
              <a:off x="6916615" y="5830277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FB4A676A-5E1E-9343-9304-47EBDF38B8FD}"/>
                </a:ext>
              </a:extLst>
            </p:cNvPr>
            <p:cNvSpPr/>
            <p:nvPr/>
          </p:nvSpPr>
          <p:spPr>
            <a:xfrm>
              <a:off x="72253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526C2562-9F1E-C147-A406-CAF0A3332D02}"/>
                </a:ext>
              </a:extLst>
            </p:cNvPr>
            <p:cNvSpPr/>
            <p:nvPr/>
          </p:nvSpPr>
          <p:spPr>
            <a:xfrm>
              <a:off x="7070968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D8AC10EE-28D5-5D47-B074-F7AE1D1B824E}"/>
                </a:ext>
              </a:extLst>
            </p:cNvPr>
            <p:cNvSpPr/>
            <p:nvPr/>
          </p:nvSpPr>
          <p:spPr>
            <a:xfrm>
              <a:off x="73777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9FAB1AF-3B1C-F449-BA8E-C664267A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49" y="3501811"/>
            <a:ext cx="3425356" cy="24490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87511B6-486D-D148-8EC1-3784E1ED5AC0}"/>
              </a:ext>
            </a:extLst>
          </p:cNvPr>
          <p:cNvSpPr/>
          <p:nvPr/>
        </p:nvSpPr>
        <p:spPr>
          <a:xfrm>
            <a:off x="706233" y="3319246"/>
            <a:ext cx="3926115" cy="316732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xmlns="" id="{B03E239A-1F3D-E94C-B39A-E0F814FDB9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4376501"/>
                  </p:ext>
                </p:extLst>
              </p:nvPr>
            </p:nvGraphicFramePr>
            <p:xfrm>
              <a:off x="8758811" y="3222698"/>
              <a:ext cx="3244466" cy="2322197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88282">
                      <a:extLst>
                        <a:ext uri="{9D8B030D-6E8A-4147-A177-3AD203B41FA5}">
                          <a16:colId xmlns:a16="http://schemas.microsoft.com/office/drawing/2014/main" xmlns="" val="3505444129"/>
                        </a:ext>
                      </a:extLst>
                    </a:gridCol>
                    <a:gridCol w="1556184">
                      <a:extLst>
                        <a:ext uri="{9D8B030D-6E8A-4147-A177-3AD203B41FA5}">
                          <a16:colId xmlns:a16="http://schemas.microsoft.com/office/drawing/2014/main" xmlns="" val="707810776"/>
                        </a:ext>
                      </a:extLst>
                    </a:gridCol>
                  </a:tblGrid>
                  <a:tr h="5411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Counter state location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Maximum</a:t>
                          </a:r>
                        </a:p>
                        <a:p>
                          <a:pPr algn="ctr"/>
                          <a:r>
                            <a:rPr lang="en-US" sz="1600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operation/s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54269659"/>
                      </a:ext>
                    </a:extLst>
                  </a:tr>
                  <a:tr h="3992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L1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charset="0"/>
                                  <a:ea typeface="Futura PRO Book" charset="0"/>
                                  <a:cs typeface="Futura PRO Book" charset="0"/>
                                </a:rPr>
                                <m:t>850</m:t>
                              </m:r>
                            </m:oMath>
                          </a14:m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 </a:t>
                          </a:r>
                          <a:r>
                            <a:rPr lang="en-US" b="0" i="0" dirty="0" smtClean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M</a:t>
                          </a:r>
                          <a:endParaRPr lang="en-US" b="0" i="0" dirty="0">
                            <a:latin typeface="Futura PRO Book" charset="0"/>
                            <a:ea typeface="Futura PRO Book" charset="0"/>
                            <a:cs typeface="Futura PRO Book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867713582"/>
                      </a:ext>
                    </a:extLst>
                  </a:tr>
                  <a:tr h="431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L2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charset="0"/>
                                  <a:ea typeface="Futura PRO Book" charset="0"/>
                                  <a:cs typeface="Futura PRO Book" charset="0"/>
                                </a:rPr>
                                <m:t> 242</m:t>
                              </m:r>
                            </m:oMath>
                          </a14:m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 </a:t>
                          </a:r>
                          <a:r>
                            <a:rPr lang="en-US" b="0" i="0" dirty="0" smtClean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M</a:t>
                          </a:r>
                          <a:endParaRPr lang="en-US" b="0" i="0" dirty="0">
                            <a:latin typeface="Futura PRO Book" charset="0"/>
                            <a:ea typeface="Futura PRO Book" charset="0"/>
                            <a:cs typeface="Futura PRO Book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715340133"/>
                      </a:ext>
                    </a:extLst>
                  </a:tr>
                  <a:tr h="4430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L3/LLC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Futura PRO Book" charset="0"/>
                                  <a:cs typeface="Futura PRO Book" charset="0"/>
                                </a:rPr>
                                <m:t>𝟔𝟐</m:t>
                              </m:r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Futura PRO Book" charset="0"/>
                                  <a:cs typeface="Futura PRO Book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b="1" i="0" dirty="0" smtClean="0">
                              <a:solidFill>
                                <a:srgbClr val="C00000"/>
                              </a:solidFill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M</a:t>
                          </a:r>
                          <a:endParaRPr lang="en-US" b="1" i="0" dirty="0">
                            <a:solidFill>
                              <a:srgbClr val="C00000"/>
                            </a:solidFill>
                            <a:latin typeface="Futura PRO Book" charset="0"/>
                            <a:ea typeface="Futura PRO Book" charset="0"/>
                            <a:cs typeface="Futura PRO Book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029186702"/>
                      </a:ext>
                    </a:extLst>
                  </a:tr>
                  <a:tr h="4693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DRAM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Futura PRO Book" charset="0"/>
                                  <a:cs typeface="Futura PRO Book" charset="0"/>
                                </a:rPr>
                                <m:t>𝟏𝟒</m:t>
                              </m:r>
                            </m:oMath>
                          </a14:m>
                          <a:r>
                            <a:rPr lang="en-US" b="1" i="0" dirty="0">
                              <a:solidFill>
                                <a:srgbClr val="C00000"/>
                              </a:solidFill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 </a:t>
                          </a:r>
                          <a:r>
                            <a:rPr lang="en-US" b="1" i="0" dirty="0" smtClean="0">
                              <a:solidFill>
                                <a:srgbClr val="C00000"/>
                              </a:solidFill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M</a:t>
                          </a:r>
                          <a:endParaRPr lang="en-US" b="1" i="0" dirty="0">
                            <a:solidFill>
                              <a:srgbClr val="C00000"/>
                            </a:solidFill>
                            <a:latin typeface="Futura PRO Book" charset="0"/>
                            <a:ea typeface="Futura PRO Book" charset="0"/>
                            <a:cs typeface="Futura PRO Book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973978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3E239A-1F3D-E94C-B39A-E0F814FDB9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4376501"/>
                  </p:ext>
                </p:extLst>
              </p:nvPr>
            </p:nvGraphicFramePr>
            <p:xfrm>
              <a:off x="8758811" y="3222698"/>
              <a:ext cx="3244466" cy="2322197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68828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505444129"/>
                        </a:ext>
                      </a:extLst>
                    </a:gridCol>
                    <a:gridCol w="155618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70781077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Counter state location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Maximum</a:t>
                          </a:r>
                        </a:p>
                        <a:p>
                          <a:pPr algn="ctr"/>
                          <a:r>
                            <a:rPr lang="en-US" sz="1600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operation/s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254269659"/>
                      </a:ext>
                    </a:extLst>
                  </a:tr>
                  <a:tr h="39920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L1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8594" t="-146970" r="-391" b="-34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867713582"/>
                      </a:ext>
                    </a:extLst>
                  </a:tr>
                  <a:tr h="431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L2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8594" t="-229577" r="-391" b="-2211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715340133"/>
                      </a:ext>
                    </a:extLst>
                  </a:tr>
                  <a:tr h="4430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L3/LLC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8594" t="-320548" r="-391" b="-1150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29186702"/>
                      </a:ext>
                    </a:extLst>
                  </a:tr>
                  <a:tr h="4693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Futura PRO Book" charset="0"/>
                              <a:ea typeface="Futura PRO Book" charset="0"/>
                              <a:cs typeface="Futura PRO Book" charset="0"/>
                            </a:rPr>
                            <a:t>DRAM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8594" t="-398701" r="-391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973978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Snip and Round Single Corner Rectangle 31">
            <a:extLst>
              <a:ext uri="{FF2B5EF4-FFF2-40B4-BE49-F238E27FC236}">
                <a16:creationId xmlns:a16="http://schemas.microsoft.com/office/drawing/2014/main" xmlns="" id="{5131BB8A-DB3A-2F49-B773-BF2658D565FC}"/>
              </a:ext>
            </a:extLst>
          </p:cNvPr>
          <p:cNvSpPr/>
          <p:nvPr/>
        </p:nvSpPr>
        <p:spPr>
          <a:xfrm>
            <a:off x="4773266" y="3977875"/>
            <a:ext cx="203200" cy="195385"/>
          </a:xfrm>
          <a:prstGeom prst="snipRoundRect">
            <a:avLst>
              <a:gd name="adj1" fmla="val 0"/>
              <a:gd name="adj2" fmla="val 48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nip and Round Single Corner Rectangle 33">
            <a:extLst>
              <a:ext uri="{FF2B5EF4-FFF2-40B4-BE49-F238E27FC236}">
                <a16:creationId xmlns:a16="http://schemas.microsoft.com/office/drawing/2014/main" xmlns="" id="{4D34C3B7-900B-8844-878B-602A6EFAD513}"/>
              </a:ext>
            </a:extLst>
          </p:cNvPr>
          <p:cNvSpPr/>
          <p:nvPr/>
        </p:nvSpPr>
        <p:spPr>
          <a:xfrm>
            <a:off x="5049164" y="4283169"/>
            <a:ext cx="203200" cy="195385"/>
          </a:xfrm>
          <a:prstGeom prst="snipRoundRect">
            <a:avLst>
              <a:gd name="adj1" fmla="val 0"/>
              <a:gd name="adj2" fmla="val 48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nip and Round Single Corner Rectangle 37">
            <a:extLst>
              <a:ext uri="{FF2B5EF4-FFF2-40B4-BE49-F238E27FC236}">
                <a16:creationId xmlns:a16="http://schemas.microsoft.com/office/drawing/2014/main" xmlns="" id="{B79772F9-DC00-8747-BCD8-BE7B605095FA}"/>
              </a:ext>
            </a:extLst>
          </p:cNvPr>
          <p:cNvSpPr/>
          <p:nvPr/>
        </p:nvSpPr>
        <p:spPr>
          <a:xfrm>
            <a:off x="5240918" y="4617491"/>
            <a:ext cx="203200" cy="195385"/>
          </a:xfrm>
          <a:prstGeom prst="snipRoundRect">
            <a:avLst>
              <a:gd name="adj1" fmla="val 0"/>
              <a:gd name="adj2" fmla="val 48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xmlns="" id="{1687C799-BF3F-5E45-AF76-59B8A9D4D725}"/>
              </a:ext>
            </a:extLst>
          </p:cNvPr>
          <p:cNvSpPr txBox="1">
            <a:spLocks/>
          </p:cNvSpPr>
          <p:nvPr/>
        </p:nvSpPr>
        <p:spPr>
          <a:xfrm>
            <a:off x="617669" y="6192210"/>
            <a:ext cx="11032066" cy="588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Most state should be packed in L1/L2 cache for 100Gbps line rate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7C11708-0CA6-0044-A364-C295E99F7A39}"/>
              </a:ext>
            </a:extLst>
          </p:cNvPr>
          <p:cNvSpPr txBox="1"/>
          <p:nvPr/>
        </p:nvSpPr>
        <p:spPr>
          <a:xfrm>
            <a:off x="1295205" y="3039444"/>
            <a:ext cx="2330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(1) </a:t>
            </a:r>
            <a:r>
              <a:rPr lang="en-US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Packet operation</a:t>
            </a:r>
            <a:endParaRPr 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36546" y="5739467"/>
            <a:ext cx="3502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utura PRO Book" charset="0"/>
                <a:ea typeface="Futura PRO Book" charset="0"/>
                <a:cs typeface="Futura PRO Book" charset="0"/>
              </a:rPr>
              <a:t>100Gbps : </a:t>
            </a:r>
            <a:r>
              <a:rPr lang="en-US" b="1" dirty="0" smtClean="0">
                <a:latin typeface="Futura PRO Book" charset="0"/>
                <a:ea typeface="Futura PRO Book" charset="0"/>
                <a:cs typeface="Futura PRO Book" charset="0"/>
              </a:rPr>
              <a:t>144.8 </a:t>
            </a:r>
            <a:r>
              <a:rPr lang="en-US" b="1" dirty="0" err="1" smtClean="0">
                <a:latin typeface="Futura PRO Book" charset="0"/>
                <a:ea typeface="Futura PRO Book" charset="0"/>
                <a:cs typeface="Futura PRO Book" charset="0"/>
              </a:rPr>
              <a:t>Mpps</a:t>
            </a:r>
            <a:r>
              <a:rPr lang="en-US" b="1" dirty="0" smtClean="0">
                <a:latin typeface="Futura PRO Book" charset="0"/>
                <a:ea typeface="Futura PRO Book" charset="0"/>
                <a:cs typeface="Futura PRO Book" charset="0"/>
              </a:rPr>
              <a:t> </a:t>
            </a:r>
            <a:r>
              <a:rPr lang="en-US" dirty="0" smtClean="0">
                <a:latin typeface="Futura PRO Book" charset="0"/>
                <a:ea typeface="Futura PRO Book" charset="0"/>
                <a:cs typeface="Futura PRO Book" charset="0"/>
              </a:rPr>
              <a:t>@64B</a:t>
            </a:r>
            <a:endParaRPr lang="en-US" dirty="0">
              <a:latin typeface="Futura PRO Book" charset="0"/>
              <a:ea typeface="Futura PRO Book" charset="0"/>
              <a:cs typeface="Futura PRO Book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5306" y="2346950"/>
            <a:ext cx="9885738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Two types of NF operations</a:t>
            </a: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674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1" animBg="1"/>
      <p:bldP spid="34" grpId="1" animBg="1"/>
      <p:bldP spid="38" grpId="0" animBg="1"/>
      <p:bldP spid="40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SFC and NFV Execution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7E2DB9-D036-EC40-9915-13D7F514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2" y="1297921"/>
            <a:ext cx="6863796" cy="692331"/>
          </a:xfrm>
        </p:spPr>
        <p:txBody>
          <a:bodyPr>
            <a:noAutofit/>
          </a:bodyPr>
          <a:lstStyle/>
          <a:p>
            <a:r>
              <a:rPr lang="en-US" sz="2400" dirty="0"/>
              <a:t>NFs are </a:t>
            </a:r>
            <a:r>
              <a:rPr lang="en-US" sz="2400" dirty="0" smtClean="0"/>
              <a:t>chained </a:t>
            </a:r>
            <a:r>
              <a:rPr lang="en-US" sz="2400" dirty="0"/>
              <a:t>together as SFC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DDFA51D-1919-E644-BCA5-47C92E798110}"/>
              </a:ext>
            </a:extLst>
          </p:cNvPr>
          <p:cNvSpPr txBox="1">
            <a:spLocks/>
          </p:cNvSpPr>
          <p:nvPr/>
        </p:nvSpPr>
        <p:spPr>
          <a:xfrm>
            <a:off x="8980568" y="5705946"/>
            <a:ext cx="2440315" cy="85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/>
              <a:t>NetVM</a:t>
            </a:r>
            <a:r>
              <a:rPr lang="en-US" sz="1600" dirty="0"/>
              <a:t>, NSDI’14]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/>
              <a:t>ClickOS</a:t>
            </a:r>
            <a:r>
              <a:rPr lang="en-US" sz="1600" dirty="0"/>
              <a:t>, NSDI’14]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[E2, SOSP’15] …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08512F-22A9-9E41-93EE-E472B4791B55}"/>
              </a:ext>
            </a:extLst>
          </p:cNvPr>
          <p:cNvSpPr/>
          <p:nvPr/>
        </p:nvSpPr>
        <p:spPr>
          <a:xfrm>
            <a:off x="9427796" y="5311650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Pipeline </a:t>
            </a:r>
            <a:r>
              <a:rPr lang="en-US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PL)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E6FC19C-C207-CA48-8A3D-FF7410105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99" y="1466773"/>
            <a:ext cx="2655669" cy="3611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AA3D68-7100-C141-B81F-935972883A57}"/>
              </a:ext>
            </a:extLst>
          </p:cNvPr>
          <p:cNvSpPr txBox="1"/>
          <p:nvPr/>
        </p:nvSpPr>
        <p:spPr>
          <a:xfrm>
            <a:off x="5838414" y="1854581"/>
            <a:ext cx="1794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utura-Light" panose="020B0400000000000000" pitchFamily="34" charset="0"/>
                <a:cs typeface="Futura Medium" panose="020B0602020204020303" pitchFamily="34" charset="-79"/>
              </a:rPr>
              <a:t>An example SFC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6A4192C-B285-D545-A3E6-CAF6434BFA4B}"/>
              </a:ext>
            </a:extLst>
          </p:cNvPr>
          <p:cNvSpPr txBox="1">
            <a:spLocks/>
          </p:cNvSpPr>
          <p:nvPr/>
        </p:nvSpPr>
        <p:spPr>
          <a:xfrm>
            <a:off x="381662" y="2157813"/>
            <a:ext cx="6863796" cy="75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existing NFV execution models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9873CF2-9E06-FD4A-BD0A-8009E1F3F492}"/>
              </a:ext>
            </a:extLst>
          </p:cNvPr>
          <p:cNvSpPr/>
          <p:nvPr/>
        </p:nvSpPr>
        <p:spPr>
          <a:xfrm>
            <a:off x="1262149" y="5306563"/>
            <a:ext cx="271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Run-to-Completion (RTC)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9E556FE-7A59-8746-BD37-9F10303D5096}"/>
              </a:ext>
            </a:extLst>
          </p:cNvPr>
          <p:cNvSpPr/>
          <p:nvPr/>
        </p:nvSpPr>
        <p:spPr>
          <a:xfrm>
            <a:off x="1365472" y="5746412"/>
            <a:ext cx="2453813" cy="851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NetBricks</a:t>
            </a: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OSDI’16]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Metron</a:t>
            </a: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NSDI’18]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86" y="3261109"/>
            <a:ext cx="2871289" cy="2009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077" y="3261109"/>
            <a:ext cx="2759848" cy="191843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87511B6-486D-D148-8EC1-3784E1ED5AC0}"/>
              </a:ext>
            </a:extLst>
          </p:cNvPr>
          <p:cNvSpPr/>
          <p:nvPr/>
        </p:nvSpPr>
        <p:spPr>
          <a:xfrm>
            <a:off x="3082703" y="3225557"/>
            <a:ext cx="821733" cy="151646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87511B6-486D-D148-8EC1-3784E1ED5AC0}"/>
              </a:ext>
            </a:extLst>
          </p:cNvPr>
          <p:cNvSpPr/>
          <p:nvPr/>
        </p:nvSpPr>
        <p:spPr>
          <a:xfrm>
            <a:off x="1365472" y="3226714"/>
            <a:ext cx="821733" cy="151646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0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9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SFC and NFV Execution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7E2DB9-D036-EC40-9915-13D7F514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2" y="1297921"/>
            <a:ext cx="6863796" cy="692331"/>
          </a:xfrm>
        </p:spPr>
        <p:txBody>
          <a:bodyPr>
            <a:noAutofit/>
          </a:bodyPr>
          <a:lstStyle/>
          <a:p>
            <a:r>
              <a:rPr lang="en-US" sz="2400" dirty="0"/>
              <a:t>NFs are </a:t>
            </a:r>
            <a:r>
              <a:rPr lang="en-US" sz="2400" dirty="0" smtClean="0"/>
              <a:t>chained </a:t>
            </a:r>
            <a:r>
              <a:rPr lang="en-US" sz="2400" dirty="0"/>
              <a:t>together as SFC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DDFA51D-1919-E644-BCA5-47C92E798110}"/>
              </a:ext>
            </a:extLst>
          </p:cNvPr>
          <p:cNvSpPr txBox="1">
            <a:spLocks/>
          </p:cNvSpPr>
          <p:nvPr/>
        </p:nvSpPr>
        <p:spPr>
          <a:xfrm>
            <a:off x="8980568" y="5705946"/>
            <a:ext cx="2440315" cy="85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/>
              <a:t>NetVM</a:t>
            </a:r>
            <a:r>
              <a:rPr lang="en-US" sz="1600" dirty="0"/>
              <a:t>, NSDI’14]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/>
              <a:t>ClickOS</a:t>
            </a:r>
            <a:r>
              <a:rPr lang="en-US" sz="1600" dirty="0"/>
              <a:t>, NSDI’14]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[E2, SOSP’15] …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08512F-22A9-9E41-93EE-E472B4791B55}"/>
              </a:ext>
            </a:extLst>
          </p:cNvPr>
          <p:cNvSpPr/>
          <p:nvPr/>
        </p:nvSpPr>
        <p:spPr>
          <a:xfrm>
            <a:off x="9427796" y="5311650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Pipeline </a:t>
            </a: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PL)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6A4192C-B285-D545-A3E6-CAF6434BFA4B}"/>
              </a:ext>
            </a:extLst>
          </p:cNvPr>
          <p:cNvSpPr txBox="1">
            <a:spLocks/>
          </p:cNvSpPr>
          <p:nvPr/>
        </p:nvSpPr>
        <p:spPr>
          <a:xfrm>
            <a:off x="381662" y="2157813"/>
            <a:ext cx="6863796" cy="75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existing NFV execution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077" y="3261109"/>
            <a:ext cx="2759848" cy="1918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6553" y="4316613"/>
            <a:ext cx="3426707" cy="500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</a:t>
            </a:r>
            <a:r>
              <a:rPr lang="en-US" sz="20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nter-core transfer overhead</a:t>
            </a:r>
            <a:endParaRPr lang="en-US" sz="200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180" y="4327279"/>
            <a:ext cx="792089" cy="50891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72000" y="3269224"/>
            <a:ext cx="3306685" cy="55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Per-NF state </a:t>
            </a:r>
            <a:r>
              <a:rPr lang="en-US" altLang="zh-CN" sz="20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cache locality</a:t>
            </a:r>
            <a:endParaRPr lang="en-US" sz="200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481" y="3261109"/>
            <a:ext cx="792089" cy="508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E6FC19C-C207-CA48-8A3D-FF741010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99" y="1466773"/>
            <a:ext cx="2655669" cy="3611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FAA3D68-7100-C141-B81F-935972883A57}"/>
              </a:ext>
            </a:extLst>
          </p:cNvPr>
          <p:cNvSpPr txBox="1"/>
          <p:nvPr/>
        </p:nvSpPr>
        <p:spPr>
          <a:xfrm>
            <a:off x="5838414" y="1854581"/>
            <a:ext cx="1794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utura-Light" panose="020B0400000000000000" pitchFamily="34" charset="0"/>
                <a:cs typeface="Futura Medium" panose="020B0602020204020303" pitchFamily="34" charset="-79"/>
              </a:rPr>
              <a:t>An example SFC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9873CF2-9E06-FD4A-BD0A-8009E1F3F492}"/>
              </a:ext>
            </a:extLst>
          </p:cNvPr>
          <p:cNvSpPr/>
          <p:nvPr/>
        </p:nvSpPr>
        <p:spPr>
          <a:xfrm>
            <a:off x="1262149" y="5306563"/>
            <a:ext cx="271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Run-to-Completion (RTC)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9E556FE-7A59-8746-BD37-9F10303D5096}"/>
              </a:ext>
            </a:extLst>
          </p:cNvPr>
          <p:cNvSpPr/>
          <p:nvPr/>
        </p:nvSpPr>
        <p:spPr>
          <a:xfrm>
            <a:off x="1365472" y="5746412"/>
            <a:ext cx="2453813" cy="851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NetBricks</a:t>
            </a: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OSDI’16]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Metron</a:t>
            </a: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NSDI’18]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786" y="3261109"/>
            <a:ext cx="2871289" cy="20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SFC and NFV Execution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A7E2DB9-D036-EC40-9915-13D7F514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62" y="1297921"/>
            <a:ext cx="6863796" cy="692331"/>
          </a:xfrm>
        </p:spPr>
        <p:txBody>
          <a:bodyPr>
            <a:noAutofit/>
          </a:bodyPr>
          <a:lstStyle/>
          <a:p>
            <a:r>
              <a:rPr lang="en-US" sz="2400" dirty="0"/>
              <a:t>NFs are </a:t>
            </a:r>
            <a:r>
              <a:rPr lang="en-US" sz="2400" dirty="0" smtClean="0"/>
              <a:t>chained </a:t>
            </a:r>
            <a:r>
              <a:rPr lang="en-US" sz="2400" dirty="0"/>
              <a:t>together as SFC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3DDFA51D-1919-E644-BCA5-47C92E798110}"/>
              </a:ext>
            </a:extLst>
          </p:cNvPr>
          <p:cNvSpPr txBox="1">
            <a:spLocks/>
          </p:cNvSpPr>
          <p:nvPr/>
        </p:nvSpPr>
        <p:spPr>
          <a:xfrm>
            <a:off x="8980568" y="5705946"/>
            <a:ext cx="2440315" cy="85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/>
              <a:t>NetVM</a:t>
            </a:r>
            <a:r>
              <a:rPr lang="en-US" sz="1600" dirty="0"/>
              <a:t>, NSDI’14]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</a:t>
            </a:r>
            <a:r>
              <a:rPr lang="en-US" sz="1600" dirty="0" err="1"/>
              <a:t>ClickOS</a:t>
            </a:r>
            <a:r>
              <a:rPr lang="en-US" sz="1600" dirty="0"/>
              <a:t>, NSDI’14]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[E2, SOSP’15] …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08512F-22A9-9E41-93EE-E472B4791B55}"/>
              </a:ext>
            </a:extLst>
          </p:cNvPr>
          <p:cNvSpPr/>
          <p:nvPr/>
        </p:nvSpPr>
        <p:spPr>
          <a:xfrm>
            <a:off x="9427796" y="5311650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Pipeline </a:t>
            </a: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PL)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86A4192C-B285-D545-A3E6-CAF6434BFA4B}"/>
              </a:ext>
            </a:extLst>
          </p:cNvPr>
          <p:cNvSpPr txBox="1">
            <a:spLocks/>
          </p:cNvSpPr>
          <p:nvPr/>
        </p:nvSpPr>
        <p:spPr>
          <a:xfrm>
            <a:off x="381662" y="2157813"/>
            <a:ext cx="6863796" cy="754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Two existing NFV execution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077" y="3261109"/>
            <a:ext cx="2759848" cy="19184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481" y="3261109"/>
            <a:ext cx="792089" cy="50891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09563" y="5334288"/>
            <a:ext cx="2669122" cy="55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Flexibility for scaling</a:t>
            </a:r>
            <a:endParaRPr lang="en-US" sz="200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481" y="5326173"/>
            <a:ext cx="792089" cy="508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AE6FC19C-C207-CA48-8A3D-FF741010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499" y="1466773"/>
            <a:ext cx="2655669" cy="3611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FAA3D68-7100-C141-B81F-935972883A57}"/>
              </a:ext>
            </a:extLst>
          </p:cNvPr>
          <p:cNvSpPr txBox="1"/>
          <p:nvPr/>
        </p:nvSpPr>
        <p:spPr>
          <a:xfrm>
            <a:off x="5838414" y="1854581"/>
            <a:ext cx="1794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utura-Light" panose="020B0400000000000000" pitchFamily="34" charset="0"/>
                <a:cs typeface="Futura Medium" panose="020B0602020204020303" pitchFamily="34" charset="-79"/>
              </a:rPr>
              <a:t>An example SFC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110" y="1464247"/>
            <a:ext cx="735980" cy="36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99873CF2-9E06-FD4A-BD0A-8009E1F3F492}"/>
              </a:ext>
            </a:extLst>
          </p:cNvPr>
          <p:cNvSpPr/>
          <p:nvPr/>
        </p:nvSpPr>
        <p:spPr>
          <a:xfrm>
            <a:off x="1262149" y="5306563"/>
            <a:ext cx="2718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Run-to-Completion (RTC)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9E556FE-7A59-8746-BD37-9F10303D5096}"/>
              </a:ext>
            </a:extLst>
          </p:cNvPr>
          <p:cNvSpPr/>
          <p:nvPr/>
        </p:nvSpPr>
        <p:spPr>
          <a:xfrm>
            <a:off x="1365472" y="5746412"/>
            <a:ext cx="2453813" cy="851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NetBricks</a:t>
            </a: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OSDI’16]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[</a:t>
            </a:r>
            <a:r>
              <a:rPr lang="en-US" sz="1600" dirty="0" err="1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Metron</a:t>
            </a:r>
            <a:r>
              <a:rPr lang="en-US" sz="1600" dirty="0">
                <a:solidFill>
                  <a:srgbClr val="0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NSDI’18]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786" y="3261109"/>
            <a:ext cx="2871289" cy="20099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217" y="3261109"/>
            <a:ext cx="796790" cy="141249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472" y="2193135"/>
            <a:ext cx="1344777" cy="110301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066553" y="4316613"/>
            <a:ext cx="3426707" cy="500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</a:t>
            </a:r>
            <a:r>
              <a:rPr lang="en-US" sz="20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nter-core transfer overhead</a:t>
            </a:r>
            <a:endParaRPr lang="en-US" sz="200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180" y="4327279"/>
            <a:ext cx="792089" cy="50891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72000" y="3269224"/>
            <a:ext cx="3306685" cy="55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Per-NF state </a:t>
            </a:r>
            <a:r>
              <a:rPr lang="en-US" altLang="zh-CN" sz="20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cache locality</a:t>
            </a:r>
            <a:endParaRPr lang="en-US" sz="200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41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Evaluation of NFV </a:t>
            </a:r>
            <a:r>
              <a:rPr lang="en-US" sz="4000" dirty="0"/>
              <a:t>Execution Models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20128" y="1299912"/>
            <a:ext cx="2123050" cy="1978516"/>
            <a:chOff x="926028" y="3234670"/>
            <a:chExt cx="2707585" cy="25946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C608FF45-D357-3143-9143-66A64CE7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" y="3234670"/>
              <a:ext cx="2707585" cy="203171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1308512F-22A9-9E41-93EE-E472B4791B55}"/>
                </a:ext>
              </a:extLst>
            </p:cNvPr>
            <p:cNvSpPr/>
            <p:nvPr/>
          </p:nvSpPr>
          <p:spPr>
            <a:xfrm>
              <a:off x="1022399" y="5344991"/>
              <a:ext cx="2527200" cy="484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PL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E5227C15-AE8A-5A43-9ACD-019E772456A1}"/>
              </a:ext>
            </a:extLst>
          </p:cNvPr>
          <p:cNvSpPr txBox="1">
            <a:spLocks/>
          </p:cNvSpPr>
          <p:nvPr/>
        </p:nvSpPr>
        <p:spPr>
          <a:xfrm>
            <a:off x="4157119" y="5103128"/>
            <a:ext cx="4065473" cy="588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Which model is better?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9873CF2-9E06-FD4A-BD0A-8009E1F3F492}"/>
              </a:ext>
            </a:extLst>
          </p:cNvPr>
          <p:cNvSpPr/>
          <p:nvPr/>
        </p:nvSpPr>
        <p:spPr>
          <a:xfrm>
            <a:off x="3822282" y="2909096"/>
            <a:ext cx="97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RTC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35A2863-F4B8-DD46-8533-6A8E65369F59}"/>
              </a:ext>
            </a:extLst>
          </p:cNvPr>
          <p:cNvGrpSpPr/>
          <p:nvPr/>
        </p:nvGrpSpPr>
        <p:grpSpPr>
          <a:xfrm>
            <a:off x="1519251" y="3474670"/>
            <a:ext cx="9153498" cy="1362056"/>
            <a:chOff x="1436330" y="4222114"/>
            <a:chExt cx="9153498" cy="1362056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0936DC05-BFFC-E447-9DDE-3EEEA107C95D}"/>
                </a:ext>
              </a:extLst>
            </p:cNvPr>
            <p:cNvCxnSpPr>
              <a:cxnSpLocks/>
            </p:cNvCxnSpPr>
            <p:nvPr/>
          </p:nvCxnSpPr>
          <p:spPr>
            <a:xfrm>
              <a:off x="3453613" y="5584170"/>
              <a:ext cx="5306645" cy="0"/>
            </a:xfrm>
            <a:prstGeom prst="straightConnector1">
              <a:avLst/>
            </a:prstGeom>
            <a:ln w="60325">
              <a:solidFill>
                <a:schemeClr val="tx1">
                  <a:lumMod val="65000"/>
                  <a:lumOff val="3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294566A-5F82-AE43-A04A-6BFA18EA19B4}"/>
                </a:ext>
              </a:extLst>
            </p:cNvPr>
            <p:cNvSpPr/>
            <p:nvPr/>
          </p:nvSpPr>
          <p:spPr>
            <a:xfrm>
              <a:off x="1436330" y="4245258"/>
              <a:ext cx="4367206" cy="961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Maximum</a:t>
              </a:r>
              <a:r>
                <a:rPr lang="en-US" sz="2000" dirty="0">
                  <a:solidFill>
                    <a:srgbClr val="FF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 100Gbps line speed 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on commodity multi-core servers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B64E29BE-7A78-AC44-B9D6-BBD3B1761ADC}"/>
                </a:ext>
              </a:extLst>
            </p:cNvPr>
            <p:cNvSpPr/>
            <p:nvPr/>
          </p:nvSpPr>
          <p:spPr>
            <a:xfrm>
              <a:off x="6930687" y="4222114"/>
              <a:ext cx="3659141" cy="918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noAutofit/>
            </a:bodyPr>
            <a:lstStyle/>
            <a:p>
              <a:pPr lvl="1">
                <a:lnSpc>
                  <a:spcPct val="150000"/>
                </a:lnSpc>
              </a:pPr>
              <a:r>
                <a:rPr lang="en-US" dirty="0">
                  <a:solidFill>
                    <a:srgbClr val="FF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Scalability</a:t>
              </a:r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and </a:t>
              </a:r>
              <a:r>
                <a:rPr lang="en-US" dirty="0">
                  <a:solidFill>
                    <a:srgbClr val="FF0000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Flexibility</a:t>
              </a:r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 </a:t>
              </a:r>
            </a:p>
            <a:p>
              <a:pPr lvl="1">
                <a:lnSpc>
                  <a:spcPct val="150000"/>
                </a:lnSpc>
              </a:pPr>
              <a:r>
                <a:rPr lang="en-US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afforded by software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45861A36-199D-9649-8134-53B590B54EAA}"/>
              </a:ext>
            </a:extLst>
          </p:cNvPr>
          <p:cNvSpPr txBox="1">
            <a:spLocks/>
          </p:cNvSpPr>
          <p:nvPr/>
        </p:nvSpPr>
        <p:spPr>
          <a:xfrm>
            <a:off x="3146400" y="5958248"/>
            <a:ext cx="6220800" cy="588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Let’s </a:t>
            </a:r>
            <a:r>
              <a:rPr lang="en-US" sz="2400" dirty="0" smtClean="0">
                <a:solidFill>
                  <a:srgbClr val="FF0000"/>
                </a:solidFill>
              </a:rPr>
              <a:t>evaluate the performance of </a:t>
            </a:r>
            <a:r>
              <a:rPr lang="en-US" sz="2400" dirty="0">
                <a:solidFill>
                  <a:srgbClr val="FF0000"/>
                </a:solidFill>
              </a:rPr>
              <a:t>two models!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400" y="1304751"/>
            <a:ext cx="2324907" cy="16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Performance : Testbed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D7FBBB-CB74-BF4B-94E2-0C54310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6" r="65653"/>
          <a:stretch/>
        </p:blipFill>
        <p:spPr>
          <a:xfrm>
            <a:off x="9622808" y="4318744"/>
            <a:ext cx="751107" cy="157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95B622-193E-2A44-A476-DD3A09AAA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53" t="4546"/>
          <a:stretch/>
        </p:blipFill>
        <p:spPr>
          <a:xfrm>
            <a:off x="4023174" y="4342326"/>
            <a:ext cx="751107" cy="1578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69ACCE4-B641-2049-BAE2-FCCC2A282032}"/>
              </a:ext>
            </a:extLst>
          </p:cNvPr>
          <p:cNvSpPr txBox="1"/>
          <p:nvPr/>
        </p:nvSpPr>
        <p:spPr>
          <a:xfrm>
            <a:off x="5403899" y="4678163"/>
            <a:ext cx="3574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? Gbps</a:t>
            </a:r>
            <a:endParaRPr lang="en-US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7FEF983E-DB75-7F4B-9924-55E45F5F18B4}"/>
              </a:ext>
            </a:extLst>
          </p:cNvPr>
          <p:cNvGrpSpPr/>
          <p:nvPr/>
        </p:nvGrpSpPr>
        <p:grpSpPr>
          <a:xfrm>
            <a:off x="4805863" y="4893886"/>
            <a:ext cx="631462" cy="631906"/>
            <a:chOff x="4369245" y="2500143"/>
            <a:chExt cx="631462" cy="6319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09D04A9E-BCDB-CF45-8BCE-AF28A1EE2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7000"/>
            </a:blip>
            <a:srcRect b="30191"/>
            <a:stretch/>
          </p:blipFill>
          <p:spPr>
            <a:xfrm>
              <a:off x="4369246" y="2565817"/>
              <a:ext cx="631461" cy="50055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D447DFBE-B25A-F54D-8CC8-D94DF209E56E}"/>
                </a:ext>
              </a:extLst>
            </p:cNvPr>
            <p:cNvSpPr/>
            <p:nvPr/>
          </p:nvSpPr>
          <p:spPr>
            <a:xfrm>
              <a:off x="4369245" y="2500143"/>
              <a:ext cx="631461" cy="63190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C6D94A9E-6833-044D-99DC-D4A43DD84A73}"/>
              </a:ext>
            </a:extLst>
          </p:cNvPr>
          <p:cNvGrpSpPr/>
          <p:nvPr/>
        </p:nvGrpSpPr>
        <p:grpSpPr>
          <a:xfrm>
            <a:off x="8959764" y="4893886"/>
            <a:ext cx="631462" cy="631906"/>
            <a:chOff x="4369245" y="2500143"/>
            <a:chExt cx="631462" cy="63190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BB5311FD-1623-384B-B955-DC6C26FCF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87000"/>
            </a:blip>
            <a:srcRect b="30191"/>
            <a:stretch/>
          </p:blipFill>
          <p:spPr>
            <a:xfrm>
              <a:off x="4369246" y="2565817"/>
              <a:ext cx="631461" cy="500559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EA764EF-1668-954B-8AF6-A7224730BB6F}"/>
                </a:ext>
              </a:extLst>
            </p:cNvPr>
            <p:cNvSpPr/>
            <p:nvPr/>
          </p:nvSpPr>
          <p:spPr>
            <a:xfrm>
              <a:off x="4369245" y="2500143"/>
              <a:ext cx="631461" cy="63190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FD2B0D1-E4D0-AE48-B18C-4B5BE382B471}"/>
              </a:ext>
            </a:extLst>
          </p:cNvPr>
          <p:cNvSpPr txBox="1"/>
          <p:nvPr/>
        </p:nvSpPr>
        <p:spPr>
          <a:xfrm>
            <a:off x="6568989" y="5481617"/>
            <a:ext cx="1243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100 Gbps</a:t>
            </a:r>
            <a:endParaRPr lang="en-US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E716AC3-DC52-C24C-BF9D-1023FD9974BD}"/>
              </a:ext>
            </a:extLst>
          </p:cNvPr>
          <p:cNvSpPr txBox="1"/>
          <p:nvPr/>
        </p:nvSpPr>
        <p:spPr>
          <a:xfrm>
            <a:off x="3371652" y="6051157"/>
            <a:ext cx="2280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Server running SFC</a:t>
            </a:r>
            <a:endParaRPr lang="en-US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C744378-E7E4-D84E-96B0-A35512239744}"/>
              </a:ext>
            </a:extLst>
          </p:cNvPr>
          <p:cNvSpPr txBox="1"/>
          <p:nvPr/>
        </p:nvSpPr>
        <p:spPr>
          <a:xfrm>
            <a:off x="8698898" y="6063591"/>
            <a:ext cx="2811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Traffic </a:t>
            </a:r>
            <a:r>
              <a:rPr lang="en-US" sz="1600" b="1">
                <a:latin typeface="Futura Medium" panose="020B0602020204020303" pitchFamily="34" charset="-79"/>
                <a:cs typeface="Futura Medium" panose="020B0602020204020303" pitchFamily="34" charset="-79"/>
              </a:rPr>
              <a:t>generator </a:t>
            </a:r>
            <a:r>
              <a:rPr lang="en-US" sz="1600" b="1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server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FAA8393-E804-2B49-8832-564087BCEC5C}"/>
              </a:ext>
            </a:extLst>
          </p:cNvPr>
          <p:cNvCxnSpPr>
            <a:cxnSpLocks/>
          </p:cNvCxnSpPr>
          <p:nvPr/>
        </p:nvCxnSpPr>
        <p:spPr>
          <a:xfrm flipH="1">
            <a:off x="5652341" y="5415944"/>
            <a:ext cx="304655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946CF8FC-464B-C449-8172-BDCD95505BB1}"/>
              </a:ext>
            </a:extLst>
          </p:cNvPr>
          <p:cNvCxnSpPr>
            <a:cxnSpLocks/>
          </p:cNvCxnSpPr>
          <p:nvPr/>
        </p:nvCxnSpPr>
        <p:spPr>
          <a:xfrm flipH="1">
            <a:off x="5652341" y="5058375"/>
            <a:ext cx="304655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99FDF6F-F8E0-2049-8BE1-8DE74E39AFB0}"/>
              </a:ext>
            </a:extLst>
          </p:cNvPr>
          <p:cNvSpPr/>
          <p:nvPr/>
        </p:nvSpPr>
        <p:spPr>
          <a:xfrm>
            <a:off x="4774281" y="5511903"/>
            <a:ext cx="154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3E8DF774-F7CE-B44F-B4C2-D53479641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119" y="4030674"/>
            <a:ext cx="1938780" cy="263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87" y="2224907"/>
            <a:ext cx="3663589" cy="13322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5397" y="1605715"/>
            <a:ext cx="333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PRO Medium" charset="0"/>
                <a:ea typeface="Futura PRO Medium" charset="0"/>
                <a:cs typeface="Futura PRO Medium" charset="0"/>
              </a:rPr>
              <a:t>18 </a:t>
            </a:r>
            <a:r>
              <a:rPr lang="en-US">
                <a:latin typeface="Futura PRO Medium" charset="0"/>
                <a:ea typeface="Futura PRO Medium" charset="0"/>
                <a:cs typeface="Futura PRO Medium" charset="0"/>
              </a:rPr>
              <a:t>RTC </a:t>
            </a:r>
            <a:r>
              <a:rPr lang="en-US" smtClean="0">
                <a:latin typeface="Futura PRO Medium" charset="0"/>
                <a:ea typeface="Futura PRO Medium" charset="0"/>
                <a:cs typeface="Futura PRO Medium" charset="0"/>
              </a:rPr>
              <a:t>instances using 18 cores</a:t>
            </a:r>
            <a:endParaRPr lang="en-US" dirty="0">
              <a:latin typeface="Futura PRO Medium" charset="0"/>
              <a:ea typeface="Futura PRO Medium" charset="0"/>
              <a:cs typeface="Futura PRO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775" y="2207010"/>
            <a:ext cx="3576611" cy="135011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814081" y="1606404"/>
            <a:ext cx="3021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Futura PRO Medium" charset="0"/>
                <a:ea typeface="Futura PRO Medium" charset="0"/>
                <a:cs typeface="Futura PRO Medium" charset="0"/>
              </a:rPr>
              <a:t>6</a:t>
            </a:r>
            <a:r>
              <a:rPr lang="en-US" smtClean="0">
                <a:latin typeface="Futura PRO Medium" charset="0"/>
                <a:ea typeface="Futura PRO Medium" charset="0"/>
                <a:cs typeface="Futura PRO Medium" charset="0"/>
              </a:rPr>
              <a:t> PL instances using 18 cores</a:t>
            </a:r>
            <a:endParaRPr lang="en-US" dirty="0">
              <a:latin typeface="Futura PRO Medium" charset="0"/>
              <a:ea typeface="Futura PRO Medium" charset="0"/>
              <a:cs typeface="Futura PRO Medium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85276" y="1596056"/>
            <a:ext cx="632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Futura PRO Medium" charset="0"/>
                <a:ea typeface="Futura PRO Medium" charset="0"/>
                <a:cs typeface="Futura PRO Medium" charset="0"/>
              </a:rPr>
              <a:t>VS.</a:t>
            </a:r>
            <a:endParaRPr lang="en-US" dirty="0">
              <a:solidFill>
                <a:srgbClr val="C00000"/>
              </a:solidFill>
              <a:latin typeface="Futura PRO Medium" charset="0"/>
              <a:ea typeface="Futura PRO Medium" charset="0"/>
              <a:cs typeface="Futura PRO Medium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C744378-E7E4-D84E-96B0-A35512239744}"/>
              </a:ext>
            </a:extLst>
          </p:cNvPr>
          <p:cNvSpPr txBox="1"/>
          <p:nvPr/>
        </p:nvSpPr>
        <p:spPr>
          <a:xfrm>
            <a:off x="8868303" y="3949611"/>
            <a:ext cx="2642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TRex</a:t>
            </a:r>
            <a:r>
              <a:rPr lang="en-US" sz="16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 generate @100Gbps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C744378-E7E4-D84E-96B0-A35512239744}"/>
              </a:ext>
            </a:extLst>
          </p:cNvPr>
          <p:cNvSpPr txBox="1"/>
          <p:nvPr/>
        </p:nvSpPr>
        <p:spPr>
          <a:xfrm>
            <a:off x="1655985" y="3993233"/>
            <a:ext cx="1867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The example SFC:</a:t>
            </a:r>
            <a:endParaRPr lang="en-US" sz="1600" dirty="0" smtClean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5738" y="4619351"/>
            <a:ext cx="2874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Futura PRO Book" charset="0"/>
                <a:ea typeface="Futura PRO Book" charset="0"/>
                <a:cs typeface="Futura PRO Book" charset="0"/>
              </a:rPr>
              <a:t>Intel Xeon </a:t>
            </a:r>
            <a:r>
              <a:rPr lang="en-US" dirty="0">
                <a:latin typeface="Futura PRO Book" charset="0"/>
                <a:ea typeface="Futura PRO Book" charset="0"/>
                <a:cs typeface="Futura PRO Book" charset="0"/>
              </a:rPr>
              <a:t>Platinum </a:t>
            </a:r>
            <a:r>
              <a:rPr lang="en-US">
                <a:latin typeface="Futura PRO Book" charset="0"/>
                <a:ea typeface="Futura PRO Book" charset="0"/>
                <a:cs typeface="Futura PRO Book" charset="0"/>
              </a:rPr>
              <a:t>8168 </a:t>
            </a:r>
            <a:r>
              <a:rPr lang="en-US" smtClean="0">
                <a:latin typeface="Futura PRO Book" charset="0"/>
                <a:ea typeface="Futura PRO Book" charset="0"/>
                <a:cs typeface="Futura PRO Book" charset="0"/>
              </a:rPr>
              <a:t>CPU</a:t>
            </a:r>
            <a:endParaRPr lang="en-US" dirty="0" smtClean="0">
              <a:latin typeface="Futura PRO Book" charset="0"/>
              <a:ea typeface="Futura PRO Book" charset="0"/>
              <a:cs typeface="Futura PRO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Futura PRO Book" charset="0"/>
                <a:ea typeface="Futura PRO Book" charset="0"/>
                <a:cs typeface="Futura PRO Book" charset="0"/>
              </a:rPr>
              <a:t>Mellanox</a:t>
            </a:r>
            <a:r>
              <a:rPr lang="en-US" dirty="0">
                <a:latin typeface="Futura PRO Book" charset="0"/>
                <a:ea typeface="Futura PRO Book" charset="0"/>
                <a:cs typeface="Futura PRO Book" charset="0"/>
              </a:rPr>
              <a:t> ConnectX-5 </a:t>
            </a:r>
            <a:r>
              <a:rPr lang="en-US" dirty="0" smtClean="0">
                <a:latin typeface="Futura PRO Book" charset="0"/>
                <a:ea typeface="Futura PRO Book" charset="0"/>
                <a:cs typeface="Futura PRO Book" charset="0"/>
              </a:rPr>
              <a:t>100G NIC </a:t>
            </a:r>
            <a:endParaRPr lang="en-US" dirty="0">
              <a:latin typeface="Futura PRO Book" charset="0"/>
              <a:ea typeface="Futura PRO Book" charset="0"/>
              <a:cs typeface="Futura PRO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2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Performance : RTC vs. PL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803EEE1-7705-6548-A665-5A546FFE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81" y="3645039"/>
            <a:ext cx="6092112" cy="304605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EF6E3A1-83EB-7B4C-A38F-63205FDD4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09" y="1191599"/>
            <a:ext cx="11388291" cy="3463826"/>
          </a:xfrm>
        </p:spPr>
        <p:txBody>
          <a:bodyPr>
            <a:noAutofit/>
          </a:bodyPr>
          <a:lstStyle/>
          <a:p>
            <a:r>
              <a:rPr lang="en-US" sz="2400" dirty="0" smtClean="0"/>
              <a:t>ALL NF state are small to be packed into L1/L2 cache </a:t>
            </a:r>
          </a:p>
          <a:p>
            <a:r>
              <a:rPr lang="en-US" altLang="zh-CN" sz="2400" dirty="0" smtClean="0"/>
              <a:t>Key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Observations</a:t>
            </a:r>
            <a:endParaRPr lang="en-US" sz="2400" dirty="0"/>
          </a:p>
          <a:p>
            <a:pPr lvl="1"/>
            <a:r>
              <a:rPr lang="en-US" sz="1800" dirty="0">
                <a:ea typeface="Cambria Math" panose="02040503050406030204" pitchFamily="18" charset="0"/>
              </a:rPr>
              <a:t>For small frame size (64B - </a:t>
            </a:r>
            <a:r>
              <a:rPr lang="en-US" sz="1800" dirty="0"/>
              <a:t>512B), the RTC is 1.4-3.3× faster than the PL </a:t>
            </a:r>
          </a:p>
          <a:p>
            <a:pPr lvl="1"/>
            <a:r>
              <a:rPr lang="en-US" sz="1800" dirty="0"/>
              <a:t>With the increase of frame size, both RTC and PL reach 100Gbps line rate </a:t>
            </a:r>
          </a:p>
          <a:p>
            <a:pPr lvl="1"/>
            <a:r>
              <a:rPr lang="en-US" sz="1800" dirty="0"/>
              <a:t>RTC suffers no inter-core transfer overhead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CBC230F-67B0-8240-BC07-03EBB297CC93}"/>
              </a:ext>
            </a:extLst>
          </p:cNvPr>
          <p:cNvSpPr txBox="1">
            <a:spLocks/>
          </p:cNvSpPr>
          <p:nvPr/>
        </p:nvSpPr>
        <p:spPr>
          <a:xfrm>
            <a:off x="434109" y="1339229"/>
            <a:ext cx="4507345" cy="943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5A3C64F-1699-ED4F-9B68-6E19D861EB63}"/>
              </a:ext>
            </a:extLst>
          </p:cNvPr>
          <p:cNvGrpSpPr/>
          <p:nvPr/>
        </p:nvGrpSpPr>
        <p:grpSpPr>
          <a:xfrm>
            <a:off x="9694798" y="3645039"/>
            <a:ext cx="2123050" cy="1978516"/>
            <a:chOff x="926028" y="3234670"/>
            <a:chExt cx="2707585" cy="25946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5A74E865-D9EE-2241-B801-5E3E28726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6028" y="3234670"/>
              <a:ext cx="2707585" cy="203171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6B10C567-85C0-5743-8A03-56C8E74A58AB}"/>
                </a:ext>
              </a:extLst>
            </p:cNvPr>
            <p:cNvSpPr/>
            <p:nvPr/>
          </p:nvSpPr>
          <p:spPr>
            <a:xfrm>
              <a:off x="1022399" y="5344991"/>
              <a:ext cx="2527200" cy="484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Futura Medium" panose="020B0602020204020303" pitchFamily="34" charset="-79"/>
                  <a:cs typeface="Futura Medium" panose="020B0602020204020303" pitchFamily="34" charset="-79"/>
                </a:rPr>
                <a:t>PL @ 18 cores</a:t>
              </a:r>
              <a:endParaRPr lang="en-US" dirty="0"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CB6BD63-EBDC-884F-BD7F-17AB0AB45FDB}"/>
              </a:ext>
            </a:extLst>
          </p:cNvPr>
          <p:cNvSpPr/>
          <p:nvPr/>
        </p:nvSpPr>
        <p:spPr>
          <a:xfrm>
            <a:off x="9663124" y="2908889"/>
            <a:ext cx="2088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RTC @18 cores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437" y="1220533"/>
            <a:ext cx="2312637" cy="16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9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loud 50">
            <a:extLst>
              <a:ext uri="{FF2B5EF4-FFF2-40B4-BE49-F238E27FC236}">
                <a16:creationId xmlns:a16="http://schemas.microsoft.com/office/drawing/2014/main" xmlns="" id="{A04D6D01-EF76-9A46-8F5D-BCC3798AA036}"/>
              </a:ext>
            </a:extLst>
          </p:cNvPr>
          <p:cNvSpPr/>
          <p:nvPr/>
        </p:nvSpPr>
        <p:spPr>
          <a:xfrm>
            <a:off x="6524093" y="2609911"/>
            <a:ext cx="4829707" cy="3276674"/>
          </a:xfrm>
          <a:prstGeom prst="cloud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83" y="0"/>
            <a:ext cx="11728174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971416"/>
            <a:ext cx="10515600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NFV advocates running NFs on commodity servers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965B6406-4338-CE4B-B725-9E1C67E4A54B}"/>
              </a:ext>
            </a:extLst>
          </p:cNvPr>
          <p:cNvGrpSpPr/>
          <p:nvPr/>
        </p:nvGrpSpPr>
        <p:grpSpPr>
          <a:xfrm>
            <a:off x="8264411" y="5451277"/>
            <a:ext cx="1260830" cy="644730"/>
            <a:chOff x="7516445" y="5192256"/>
            <a:chExt cx="2037129" cy="1175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2A1DBA48-EF00-454E-84BF-BA6712BA0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469" r="34867"/>
            <a:stretch/>
          </p:blipFill>
          <p:spPr>
            <a:xfrm>
              <a:off x="8284437" y="5192256"/>
              <a:ext cx="501144" cy="1175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B60FF31D-CB6F-AE42-9E3D-F36EE5E06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46" r="65653"/>
            <a:stretch/>
          </p:blipFill>
          <p:spPr>
            <a:xfrm>
              <a:off x="7516445" y="5244298"/>
              <a:ext cx="501145" cy="11238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256D58E2-5DB1-EB44-B52D-D2EE678DD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653" t="4546"/>
            <a:stretch/>
          </p:blipFill>
          <p:spPr>
            <a:xfrm>
              <a:off x="9052429" y="5244298"/>
              <a:ext cx="501145" cy="1123858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C734C66-1573-BB41-979A-7E8D6DCA9192}"/>
              </a:ext>
            </a:extLst>
          </p:cNvPr>
          <p:cNvSpPr/>
          <p:nvPr/>
        </p:nvSpPr>
        <p:spPr>
          <a:xfrm>
            <a:off x="7120022" y="6126368"/>
            <a:ext cx="325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Commodity multi-core servers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8B6015A-2F1D-4E4C-AF75-7C1E9442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39" y="3178963"/>
            <a:ext cx="1567619" cy="3639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B6B8D64-E558-0A4D-B1EF-89622C9DE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38" y="4311693"/>
            <a:ext cx="1711188" cy="588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6EA948B-F04A-1946-B181-C498C6DE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372" y="3719774"/>
            <a:ext cx="1567619" cy="5815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21E75E9-3ADA-3C43-ACC5-6726F0BD8B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294" b="36528"/>
          <a:stretch/>
        </p:blipFill>
        <p:spPr>
          <a:xfrm>
            <a:off x="1461039" y="5037887"/>
            <a:ext cx="1526949" cy="31953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5466F1C-8C5E-F344-8ADD-2AB81B941262}"/>
              </a:ext>
            </a:extLst>
          </p:cNvPr>
          <p:cNvSpPr/>
          <p:nvPr/>
        </p:nvSpPr>
        <p:spPr>
          <a:xfrm>
            <a:off x="1931155" y="6124232"/>
            <a:ext cx="2646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Dedicated middleboxes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B3BB60C-3355-2145-9C9B-DEAA40E86303}"/>
              </a:ext>
            </a:extLst>
          </p:cNvPr>
          <p:cNvSpPr/>
          <p:nvPr/>
        </p:nvSpPr>
        <p:spPr>
          <a:xfrm>
            <a:off x="1947501" y="5461472"/>
            <a:ext cx="3984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4C720AA-4D8C-B142-8F24-643E3A65406C}"/>
              </a:ext>
            </a:extLst>
          </p:cNvPr>
          <p:cNvGrpSpPr/>
          <p:nvPr/>
        </p:nvGrpSpPr>
        <p:grpSpPr>
          <a:xfrm>
            <a:off x="3114382" y="3178963"/>
            <a:ext cx="2161169" cy="2687715"/>
            <a:chOff x="3114382" y="3178963"/>
            <a:chExt cx="2161169" cy="26877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906BE33-C203-7D49-B0B2-023BBC13997B}"/>
                </a:ext>
              </a:extLst>
            </p:cNvPr>
            <p:cNvSpPr txBox="1"/>
            <p:nvPr/>
          </p:nvSpPr>
          <p:spPr>
            <a:xfrm>
              <a:off x="3114383" y="3178963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Access Control (ACL)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49A8C07-924C-1344-9CD8-639E3B66BB32}"/>
                </a:ext>
              </a:extLst>
            </p:cNvPr>
            <p:cNvSpPr txBox="1"/>
            <p:nvPr/>
          </p:nvSpPr>
          <p:spPr>
            <a:xfrm>
              <a:off x="3114382" y="3794622"/>
              <a:ext cx="2161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Network Monitor (NM)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B638B93F-BB4B-A140-B5D5-1C9DC9C383BE}"/>
                </a:ext>
              </a:extLst>
            </p:cNvPr>
            <p:cNvSpPr txBox="1"/>
            <p:nvPr/>
          </p:nvSpPr>
          <p:spPr>
            <a:xfrm>
              <a:off x="3125468" y="4441982"/>
              <a:ext cx="18197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Load balancer (LB)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BD13143-E05D-8448-9154-60ECB49F3EC9}"/>
                </a:ext>
              </a:extLst>
            </p:cNvPr>
            <p:cNvSpPr txBox="1"/>
            <p:nvPr/>
          </p:nvSpPr>
          <p:spPr>
            <a:xfrm>
              <a:off x="3151059" y="5065098"/>
              <a:ext cx="2124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L3 Forwarder (L3FWD)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292F5EF3-1050-0740-B241-A79B5DB0D39A}"/>
                </a:ext>
              </a:extLst>
            </p:cNvPr>
            <p:cNvSpPr/>
            <p:nvPr/>
          </p:nvSpPr>
          <p:spPr>
            <a:xfrm>
              <a:off x="3710835" y="5466568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385AC9E2-4D5F-6440-A454-891B8921837F}"/>
              </a:ext>
            </a:extLst>
          </p:cNvPr>
          <p:cNvCxnSpPr/>
          <p:nvPr/>
        </p:nvCxnSpPr>
        <p:spPr>
          <a:xfrm>
            <a:off x="5664086" y="6318132"/>
            <a:ext cx="523070" cy="0"/>
          </a:xfrm>
          <a:prstGeom prst="straightConnector1">
            <a:avLst/>
          </a:prstGeom>
          <a:ln w="63500" cap="flat">
            <a:solidFill>
              <a:schemeClr val="tx1">
                <a:lumMod val="65000"/>
                <a:lumOff val="35000"/>
              </a:schemeClr>
            </a:solidFill>
            <a:bevel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2A01D964-3FB3-0C4F-9776-17E732555A3B}"/>
              </a:ext>
            </a:extLst>
          </p:cNvPr>
          <p:cNvGrpSpPr/>
          <p:nvPr/>
        </p:nvGrpSpPr>
        <p:grpSpPr>
          <a:xfrm>
            <a:off x="8654593" y="3089113"/>
            <a:ext cx="594887" cy="2314539"/>
            <a:chOff x="8671564" y="3116910"/>
            <a:chExt cx="594887" cy="231453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0AA10B4D-9A16-DA49-8BBB-74D471799797}"/>
                </a:ext>
              </a:extLst>
            </p:cNvPr>
            <p:cNvSpPr/>
            <p:nvPr/>
          </p:nvSpPr>
          <p:spPr>
            <a:xfrm>
              <a:off x="8739740" y="5031339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F0EE1164-E86F-7D43-B308-C3B3C5AE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1564" y="3116910"/>
              <a:ext cx="594887" cy="203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24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Inter-core transfer overhead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EAAB14F-EBC3-7445-89AE-8D2AB1A50B73}"/>
              </a:ext>
            </a:extLst>
          </p:cNvPr>
          <p:cNvSpPr/>
          <p:nvPr/>
        </p:nvSpPr>
        <p:spPr>
          <a:xfrm>
            <a:off x="602812" y="1519711"/>
            <a:ext cx="10902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Intel </a:t>
            </a:r>
            <a:r>
              <a:rPr lang="en-US" sz="2400" dirty="0" err="1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VTune</a:t>
            </a: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 toll 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provides “precise” analysis based on hardware events 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measure the NFs packet access cycles under two models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FE89628-0242-A44D-B941-EABBE559C25D}"/>
              </a:ext>
            </a:extLst>
          </p:cNvPr>
          <p:cNvSpPr/>
          <p:nvPr/>
        </p:nvSpPr>
        <p:spPr>
          <a:xfrm>
            <a:off x="2782099" y="4417626"/>
            <a:ext cx="1471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Pipeline (PL)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1658AF2-E4DE-4C4F-A6E5-332A544C9866}"/>
              </a:ext>
            </a:extLst>
          </p:cNvPr>
          <p:cNvSpPr/>
          <p:nvPr/>
        </p:nvSpPr>
        <p:spPr>
          <a:xfrm>
            <a:off x="1496491" y="3804775"/>
            <a:ext cx="275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Run-To-Completion (RTC)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9AD3BB0-2FB5-5F45-B2A5-7A0B6F67491F}"/>
              </a:ext>
            </a:extLst>
          </p:cNvPr>
          <p:cNvSpPr txBox="1"/>
          <p:nvPr/>
        </p:nvSpPr>
        <p:spPr>
          <a:xfrm>
            <a:off x="8120401" y="3831863"/>
            <a:ext cx="50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7.5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0D0F15D-B40D-8745-BFEC-A19D928E8280}"/>
              </a:ext>
            </a:extLst>
          </p:cNvPr>
          <p:cNvSpPr txBox="1"/>
          <p:nvPr/>
        </p:nvSpPr>
        <p:spPr>
          <a:xfrm>
            <a:off x="6179046" y="384780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8.3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3090ADF-86F2-A846-88DF-1228B6B236E6}"/>
              </a:ext>
            </a:extLst>
          </p:cNvPr>
          <p:cNvSpPr txBox="1"/>
          <p:nvPr/>
        </p:nvSpPr>
        <p:spPr>
          <a:xfrm>
            <a:off x="8032781" y="441762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59.2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5E9447B-B578-EC4C-A51E-C1D5EBEA6C97}"/>
              </a:ext>
            </a:extLst>
          </p:cNvPr>
          <p:cNvSpPr txBox="1"/>
          <p:nvPr/>
        </p:nvSpPr>
        <p:spPr>
          <a:xfrm>
            <a:off x="6107712" y="44514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Futura Medium" panose="020B0602020204020303" pitchFamily="34" charset="-79"/>
                <a:cs typeface="Futura Medium" panose="020B0602020204020303" pitchFamily="34" charset="-79"/>
              </a:rPr>
              <a:t>75.8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F5B4774-FC0E-5748-A441-C01131EF6DD1}"/>
              </a:ext>
            </a:extLst>
          </p:cNvPr>
          <p:cNvSpPr/>
          <p:nvPr/>
        </p:nvSpPr>
        <p:spPr>
          <a:xfrm>
            <a:off x="1024840" y="5091102"/>
            <a:ext cx="3208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Inter-core Transfer Overhead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9DFD008-9A22-8B4B-B5B9-E426350F7F6F}"/>
              </a:ext>
            </a:extLst>
          </p:cNvPr>
          <p:cNvSpPr txBox="1"/>
          <p:nvPr/>
        </p:nvSpPr>
        <p:spPr>
          <a:xfrm>
            <a:off x="5857027" y="515209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~68</a:t>
            </a:r>
            <a:r>
              <a:rPr lang="zh-CN" alt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cycles</a:t>
            </a:r>
            <a:endParaRPr 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C064645-C3FB-CD4A-AC38-FC17AF2D1D94}"/>
              </a:ext>
            </a:extLst>
          </p:cNvPr>
          <p:cNvSpPr txBox="1"/>
          <p:nvPr/>
        </p:nvSpPr>
        <p:spPr>
          <a:xfrm>
            <a:off x="7706473" y="5119747"/>
            <a:ext cx="13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~52</a:t>
            </a:r>
            <a:r>
              <a:rPr lang="zh-CN" altLang="en-US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cycles</a:t>
            </a:r>
            <a:endParaRPr lang="en-US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BB64D3D-991A-2141-9D01-099601AD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96" y="3341134"/>
            <a:ext cx="4564115" cy="399948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FC3F40D2-E092-814B-8E54-D2CFFAA8B0BD}"/>
              </a:ext>
            </a:extLst>
          </p:cNvPr>
          <p:cNvSpPr txBox="1">
            <a:spLocks/>
          </p:cNvSpPr>
          <p:nvPr/>
        </p:nvSpPr>
        <p:spPr>
          <a:xfrm>
            <a:off x="4212902" y="5903614"/>
            <a:ext cx="6395701" cy="588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The L3 access latency is </a:t>
            </a:r>
            <a:r>
              <a:rPr lang="en-US" sz="2400" dirty="0">
                <a:solidFill>
                  <a:srgbClr val="C00000"/>
                </a:solidFill>
              </a:rPr>
              <a:t>44-70</a:t>
            </a:r>
            <a:r>
              <a:rPr lang="en-US" sz="2400" dirty="0"/>
              <a:t> cycles </a:t>
            </a:r>
          </a:p>
          <a:p>
            <a:pPr marL="0" indent="0" algn="ctr">
              <a:buNone/>
            </a:pP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36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7E1C59D6-1979-9143-BD8B-7F53CB103082}"/>
              </a:ext>
            </a:extLst>
          </p:cNvPr>
          <p:cNvSpPr txBox="1">
            <a:spLocks/>
          </p:cNvSpPr>
          <p:nvPr/>
        </p:nvSpPr>
        <p:spPr>
          <a:xfrm>
            <a:off x="2805669" y="2902702"/>
            <a:ext cx="5984124" cy="8086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Dose RTC always win?</a:t>
            </a:r>
          </a:p>
        </p:txBody>
      </p:sp>
    </p:spTree>
    <p:extLst>
      <p:ext uri="{BB962C8B-B14F-4D97-AF65-F5344CB8AC3E}">
        <p14:creationId xmlns:p14="http://schemas.microsoft.com/office/powerpoint/2010/main" val="21489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Scalability and </a:t>
            </a:r>
            <a:r>
              <a:rPr lang="en-US" sz="4000" dirty="0" smtClean="0"/>
              <a:t>flexibility : </a:t>
            </a:r>
            <a:r>
              <a:rPr lang="en-US" sz="4000" dirty="0"/>
              <a:t>RTC and PL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2192390" y="5890301"/>
            <a:ext cx="7643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How should we choose between two models ? </a:t>
            </a: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1B9C202-BBA9-BE49-BE57-62F2958DD787}"/>
              </a:ext>
            </a:extLst>
          </p:cNvPr>
          <p:cNvSpPr/>
          <p:nvPr/>
        </p:nvSpPr>
        <p:spPr>
          <a:xfrm>
            <a:off x="2192390" y="4776993"/>
            <a:ext cx="1932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 example SFC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99" y="4036450"/>
            <a:ext cx="3324402" cy="321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217" y="2912438"/>
            <a:ext cx="3184161" cy="167372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1B9C202-BBA9-BE49-BE57-62F2958DD787}"/>
              </a:ext>
            </a:extLst>
          </p:cNvPr>
          <p:cNvSpPr/>
          <p:nvPr/>
        </p:nvSpPr>
        <p:spPr>
          <a:xfrm>
            <a:off x="6907217" y="4776993"/>
            <a:ext cx="3819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Ideal scaling out of the SFC when LB becomes the bottleneck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642918" y="1657620"/>
            <a:ext cx="10710882" cy="168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traffic has an ‘elephant’ host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We want to scaling out the bottleneck NFs in the SFC</a:t>
            </a: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5414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Scalability and </a:t>
            </a:r>
            <a:r>
              <a:rPr lang="en-US" sz="4000" dirty="0" smtClean="0"/>
              <a:t>flexibility : </a:t>
            </a:r>
            <a:r>
              <a:rPr lang="en-US" sz="4000" dirty="0"/>
              <a:t>RTC and PL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84" y="2868750"/>
            <a:ext cx="2332894" cy="12262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1B9C202-BBA9-BE49-BE57-62F2958DD787}"/>
              </a:ext>
            </a:extLst>
          </p:cNvPr>
          <p:cNvSpPr/>
          <p:nvPr/>
        </p:nvSpPr>
        <p:spPr>
          <a:xfrm>
            <a:off x="1062189" y="4494569"/>
            <a:ext cx="3319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Ideal scaling out of the SFC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642918" y="1299044"/>
            <a:ext cx="10710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Issues when we scaling out under RTC model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traffic has an ‘elephant’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host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285" y="2798092"/>
            <a:ext cx="3780985" cy="2055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1062190" y="5437617"/>
            <a:ext cx="103861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How to fit the state into L1/L2 cache?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2C445A08-078C-3348-B461-19C6430873AB}"/>
              </a:ext>
            </a:extLst>
          </p:cNvPr>
          <p:cNvSpPr txBox="1">
            <a:spLocks/>
          </p:cNvSpPr>
          <p:nvPr/>
        </p:nvSpPr>
        <p:spPr>
          <a:xfrm>
            <a:off x="4267201" y="4376343"/>
            <a:ext cx="2485291" cy="9541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Each core has </a:t>
            </a:r>
            <a:r>
              <a:rPr lang="en-US" sz="1800" smtClean="0"/>
              <a:t>to pack state </a:t>
            </a:r>
            <a:r>
              <a:rPr lang="en-US" sz="1800" dirty="0" smtClean="0"/>
              <a:t>for all NFs</a:t>
            </a:r>
            <a:endParaRPr lang="en-US" sz="1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E06055A6-7EE0-C049-B41F-72875F42D8B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509847" y="2968831"/>
            <a:ext cx="1471438" cy="140751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1B9C202-BBA9-BE49-BE57-62F2958DD787}"/>
              </a:ext>
            </a:extLst>
          </p:cNvPr>
          <p:cNvSpPr/>
          <p:nvPr/>
        </p:nvSpPr>
        <p:spPr>
          <a:xfrm>
            <a:off x="7802962" y="4913929"/>
            <a:ext cx="284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Scaling of RTC model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7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Scalability and </a:t>
            </a:r>
            <a:r>
              <a:rPr lang="en-US" sz="4000" dirty="0" smtClean="0"/>
              <a:t>flexibility : </a:t>
            </a:r>
            <a:r>
              <a:rPr lang="en-US" sz="4000" dirty="0"/>
              <a:t>RTC and PL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84" y="2868750"/>
            <a:ext cx="2332894" cy="122626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1B9C202-BBA9-BE49-BE57-62F2958DD787}"/>
              </a:ext>
            </a:extLst>
          </p:cNvPr>
          <p:cNvSpPr/>
          <p:nvPr/>
        </p:nvSpPr>
        <p:spPr>
          <a:xfrm>
            <a:off x="1062189" y="4494569"/>
            <a:ext cx="3319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Ideal scaling out of the SFC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642918" y="1299044"/>
            <a:ext cx="10710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Issues when we scaling out under RTC model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The traffic has an ‘elephant’ host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285" y="2798092"/>
            <a:ext cx="3780985" cy="2055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1062190" y="5437617"/>
            <a:ext cx="10386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How to fit the state into L1/L2 cache?</a:t>
            </a:r>
          </a:p>
          <a:p>
            <a:pPr marL="514350" indent="-5143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How to minimize side effects on NM (inter-core sync. for ‘elephant’ host counter)?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2C445A08-078C-3348-B461-19C6430873AB}"/>
              </a:ext>
            </a:extLst>
          </p:cNvPr>
          <p:cNvSpPr txBox="1">
            <a:spLocks/>
          </p:cNvSpPr>
          <p:nvPr/>
        </p:nvSpPr>
        <p:spPr>
          <a:xfrm>
            <a:off x="4512040" y="4338665"/>
            <a:ext cx="2338466" cy="9445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State are shared across </a:t>
            </a:r>
            <a:r>
              <a:rPr lang="en-US" sz="1800" smtClean="0"/>
              <a:t>NM instances </a:t>
            </a:r>
            <a:endParaRPr lang="en-US" sz="18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E06055A6-7EE0-C049-B41F-72875F42D8B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681273" y="3860555"/>
            <a:ext cx="1169233" cy="47811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1B9C202-BBA9-BE49-BE57-62F2958DD787}"/>
              </a:ext>
            </a:extLst>
          </p:cNvPr>
          <p:cNvSpPr/>
          <p:nvPr/>
        </p:nvSpPr>
        <p:spPr>
          <a:xfrm>
            <a:off x="7802962" y="4913929"/>
            <a:ext cx="2840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Scaling of RTC model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64D8EF7-BBF5-AF42-84CD-CE7FC6161C06}"/>
              </a:ext>
            </a:extLst>
          </p:cNvPr>
          <p:cNvSpPr/>
          <p:nvPr/>
        </p:nvSpPr>
        <p:spPr>
          <a:xfrm>
            <a:off x="6850506" y="3608640"/>
            <a:ext cx="4004006" cy="289592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83" y="2591456"/>
            <a:ext cx="2344148" cy="15287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339" y="2617906"/>
            <a:ext cx="2924507" cy="1589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Scalability and </a:t>
            </a:r>
            <a:r>
              <a:rPr lang="en-US" sz="4000" dirty="0" smtClean="0"/>
              <a:t>flexibility : </a:t>
            </a:r>
            <a:r>
              <a:rPr lang="en-US" sz="4000" dirty="0"/>
              <a:t>RTC and PL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A0CF2D5-F71D-5A4F-B0E7-29C60313C636}"/>
              </a:ext>
            </a:extLst>
          </p:cNvPr>
          <p:cNvSpPr/>
          <p:nvPr/>
        </p:nvSpPr>
        <p:spPr>
          <a:xfrm>
            <a:off x="1483323" y="4343385"/>
            <a:ext cx="2417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Scaling of RTC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17EA91D-1F5A-DD4B-8DAB-52792F21CB18}"/>
              </a:ext>
            </a:extLst>
          </p:cNvPr>
          <p:cNvSpPr/>
          <p:nvPr/>
        </p:nvSpPr>
        <p:spPr>
          <a:xfrm>
            <a:off x="5201883" y="4343385"/>
            <a:ext cx="22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Scaling of PL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64D8EF7-BBF5-AF42-84CD-CE7FC6161C06}"/>
              </a:ext>
            </a:extLst>
          </p:cNvPr>
          <p:cNvSpPr/>
          <p:nvPr/>
        </p:nvSpPr>
        <p:spPr>
          <a:xfrm>
            <a:off x="1048871" y="3251943"/>
            <a:ext cx="3051549" cy="20781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2C445A08-078C-3348-B461-19C6430873AB}"/>
              </a:ext>
            </a:extLst>
          </p:cNvPr>
          <p:cNvSpPr txBox="1">
            <a:spLocks/>
          </p:cNvSpPr>
          <p:nvPr/>
        </p:nvSpPr>
        <p:spPr>
          <a:xfrm>
            <a:off x="1580208" y="5001651"/>
            <a:ext cx="5942183" cy="954107"/>
          </a:xfrm>
          <a:prstGeom prst="rect">
            <a:avLst/>
          </a:prstGeom>
          <a:solidFill>
            <a:srgbClr val="BFFFBF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PL provides finer-grained scalability to eliminate shared state and keep </a:t>
            </a:r>
            <a:r>
              <a:rPr lang="en-US" sz="1800" smtClean="0"/>
              <a:t>cache locality (fit state into L1/L2)</a:t>
            </a:r>
            <a:endParaRPr lang="en-US" sz="1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90464EA-00F8-DB4E-BE6A-D53C7FE1B217}"/>
              </a:ext>
            </a:extLst>
          </p:cNvPr>
          <p:cNvSpPr/>
          <p:nvPr/>
        </p:nvSpPr>
        <p:spPr>
          <a:xfrm>
            <a:off x="5744350" y="3105558"/>
            <a:ext cx="551794" cy="598104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B1CABF1-6A3A-494C-9219-DD053C19CC6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4076782" y="3459761"/>
            <a:ext cx="474518" cy="154189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06055A6-7EE0-C049-B41F-72875F42D8B5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551300" y="3703663"/>
            <a:ext cx="1169411" cy="12979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642918" y="1503823"/>
            <a:ext cx="10710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If we scaling out under PL model</a:t>
            </a:r>
            <a:endParaRPr lang="en-US" sz="2800" dirty="0">
              <a:solidFill>
                <a:srgbClr val="C00000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224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3" y="18284"/>
            <a:ext cx="1111213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Scalability and </a:t>
            </a:r>
            <a:r>
              <a:rPr lang="en-US" sz="4000" dirty="0" smtClean="0"/>
              <a:t>flexibility : </a:t>
            </a:r>
            <a:r>
              <a:rPr lang="en-US" sz="4000" dirty="0"/>
              <a:t>RTC and PL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642918" y="1503823"/>
            <a:ext cx="107108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Performance evaluation</a:t>
            </a:r>
            <a:endParaRPr lang="en-US" sz="2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Both RTC and PL running on 20 cores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Evenly steer 1k “elephant” host traffic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Frame size ranges from 64B to 1518B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CD5BB26-A4E7-B245-9649-2680511A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39" y="1401322"/>
            <a:ext cx="4028917" cy="30751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FBFEEBE-6361-9748-A5A0-D5BAFECE5128}"/>
              </a:ext>
            </a:extLst>
          </p:cNvPr>
          <p:cNvSpPr/>
          <p:nvPr/>
        </p:nvSpPr>
        <p:spPr>
          <a:xfrm>
            <a:off x="642917" y="4365010"/>
            <a:ext cx="100913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RTC 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can suffer more overhead than inter-core transfer in PL </a:t>
            </a:r>
            <a:endParaRPr lang="en-US" sz="2400" dirty="0" smtClean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PL maintains better cache locality than RTC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nter-core 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sync. for ‘elephant’ host </a:t>
            </a:r>
            <a:r>
              <a:rPr lang="en-US" sz="200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counter (Access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to the 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shared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counter is 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L3/DRAM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bounded)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2C445A08-078C-3348-B461-19C6430873AB}"/>
              </a:ext>
            </a:extLst>
          </p:cNvPr>
          <p:cNvSpPr txBox="1">
            <a:spLocks/>
          </p:cNvSpPr>
          <p:nvPr/>
        </p:nvSpPr>
        <p:spPr>
          <a:xfrm>
            <a:off x="6460714" y="2505111"/>
            <a:ext cx="5517278" cy="6299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PL achieves better </a:t>
            </a:r>
            <a:r>
              <a:rPr lang="en-US" sz="2000" smtClean="0"/>
              <a:t>performance than RTC!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002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1A53B3-4EAB-BB4F-96A7-EE666143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4A73403-7324-2648-AD7E-23CD03A1767B}"/>
              </a:ext>
            </a:extLst>
          </p:cNvPr>
          <p:cNvSpPr/>
          <p:nvPr/>
        </p:nvSpPr>
        <p:spPr>
          <a:xfrm>
            <a:off x="569626" y="1438471"/>
            <a:ext cx="11118555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We are the first to take an in-depth look 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into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the NFV execution models for 100Gbps line speed SFC packet processing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NFV system needs 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to take NUMA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architecture 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into </a:t>
            </a: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consideration to achieve the best performance, scalability and flexibility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dirty="0" smtClean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Both RTC and PL models have pros and cons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RTC has better performance than PL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 general </a:t>
            </a: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without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inter-core transfer </a:t>
            </a: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overhead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PL has better scalability and flexibility when scaling SFC out</a:t>
            </a:r>
          </a:p>
          <a:p>
            <a:pPr marL="1371600" lvl="2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A novel execution model is promising by combing the strength of both RTC &amp; PL</a:t>
            </a:r>
          </a:p>
          <a:p>
            <a:pPr marL="1371600" lvl="2" indent="-457200">
              <a:buFont typeface="Arial" charset="0"/>
              <a:buChar char="•"/>
            </a:pPr>
            <a:endParaRPr lang="en-US" sz="2000" dirty="0" smtClean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See more details in our paper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911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075" y="2536825"/>
            <a:ext cx="10515600" cy="2035175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Thanks for your attention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Any </a:t>
            </a:r>
            <a:r>
              <a:rPr lang="en-US" dirty="0" smtClean="0"/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6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965B6406-4338-CE4B-B725-9E1C67E4A54B}"/>
              </a:ext>
            </a:extLst>
          </p:cNvPr>
          <p:cNvGrpSpPr/>
          <p:nvPr/>
        </p:nvGrpSpPr>
        <p:grpSpPr>
          <a:xfrm>
            <a:off x="8264411" y="5451277"/>
            <a:ext cx="1260830" cy="644730"/>
            <a:chOff x="7516445" y="5192256"/>
            <a:chExt cx="2037129" cy="1175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2A1DBA48-EF00-454E-84BF-BA6712BA0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469" r="34867"/>
            <a:stretch/>
          </p:blipFill>
          <p:spPr>
            <a:xfrm>
              <a:off x="8284437" y="5192256"/>
              <a:ext cx="501144" cy="11759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B60FF31D-CB6F-AE42-9E3D-F36EE5E06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46" r="65653"/>
            <a:stretch/>
          </p:blipFill>
          <p:spPr>
            <a:xfrm>
              <a:off x="7516445" y="5244298"/>
              <a:ext cx="501145" cy="11238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256D58E2-5DB1-EB44-B52D-D2EE678DD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653" t="4546"/>
            <a:stretch/>
          </p:blipFill>
          <p:spPr>
            <a:xfrm>
              <a:off x="9052429" y="5244298"/>
              <a:ext cx="501145" cy="1123858"/>
            </a:xfrm>
            <a:prstGeom prst="rect">
              <a:avLst/>
            </a:prstGeom>
          </p:spPr>
        </p:pic>
      </p:grpSp>
      <p:sp>
        <p:nvSpPr>
          <p:cNvPr id="51" name="Cloud 50">
            <a:extLst>
              <a:ext uri="{FF2B5EF4-FFF2-40B4-BE49-F238E27FC236}">
                <a16:creationId xmlns:a16="http://schemas.microsoft.com/office/drawing/2014/main" xmlns="" id="{A04D6D01-EF76-9A46-8F5D-BCC3798AA036}"/>
              </a:ext>
            </a:extLst>
          </p:cNvPr>
          <p:cNvSpPr/>
          <p:nvPr/>
        </p:nvSpPr>
        <p:spPr>
          <a:xfrm>
            <a:off x="6524093" y="2609911"/>
            <a:ext cx="4829707" cy="3276674"/>
          </a:xfrm>
          <a:prstGeom prst="cloud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83" y="0"/>
            <a:ext cx="11728174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971416"/>
            <a:ext cx="10830339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NFV promises the benefits (flexibility &amp; scalability) of software</a:t>
            </a:r>
          </a:p>
          <a:p>
            <a:pPr marL="800100" lvl="1" indent="-342900">
              <a:lnSpc>
                <a:spcPct val="150000"/>
              </a:lnSpc>
              <a:buFont typeface="System Font Regular"/>
              <a:buChar char="-"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Rapid development, deployment and evolution</a:t>
            </a:r>
          </a:p>
          <a:p>
            <a:pPr marL="800100" lvl="1" indent="-342900">
              <a:lnSpc>
                <a:spcPct val="150000"/>
              </a:lnSpc>
              <a:buFont typeface="System Font Regular"/>
              <a:buChar char="-"/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Dynamically scaling in and scaling out on demand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C734C66-1573-BB41-979A-7E8D6DCA9192}"/>
              </a:ext>
            </a:extLst>
          </p:cNvPr>
          <p:cNvSpPr/>
          <p:nvPr/>
        </p:nvSpPr>
        <p:spPr>
          <a:xfrm>
            <a:off x="7120022" y="6126368"/>
            <a:ext cx="3250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Commodity multi-core servers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8B6015A-2F1D-4E4C-AF75-7C1E9442B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039" y="3178963"/>
            <a:ext cx="1567619" cy="3639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B6B8D64-E558-0A4D-B1EF-89622C9DE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38" y="4311693"/>
            <a:ext cx="1711188" cy="588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6EA948B-F04A-1946-B181-C498C6DE2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372" y="3719774"/>
            <a:ext cx="1567619" cy="5815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21E75E9-3ADA-3C43-ACC5-6726F0BD8B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294" b="36528"/>
          <a:stretch/>
        </p:blipFill>
        <p:spPr>
          <a:xfrm>
            <a:off x="1461039" y="5037887"/>
            <a:ext cx="1526949" cy="31953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5466F1C-8C5E-F344-8ADD-2AB81B941262}"/>
              </a:ext>
            </a:extLst>
          </p:cNvPr>
          <p:cNvSpPr/>
          <p:nvPr/>
        </p:nvSpPr>
        <p:spPr>
          <a:xfrm>
            <a:off x="1931155" y="6124232"/>
            <a:ext cx="2646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Dedicated middleboxes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B3BB60C-3355-2145-9C9B-DEAA40E86303}"/>
              </a:ext>
            </a:extLst>
          </p:cNvPr>
          <p:cNvSpPr/>
          <p:nvPr/>
        </p:nvSpPr>
        <p:spPr>
          <a:xfrm>
            <a:off x="1947501" y="5461472"/>
            <a:ext cx="3984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2A01D964-3FB3-0C4F-9776-17E732555A3B}"/>
              </a:ext>
            </a:extLst>
          </p:cNvPr>
          <p:cNvGrpSpPr/>
          <p:nvPr/>
        </p:nvGrpSpPr>
        <p:grpSpPr>
          <a:xfrm>
            <a:off x="8654593" y="3089113"/>
            <a:ext cx="594887" cy="2314539"/>
            <a:chOff x="8671564" y="3116910"/>
            <a:chExt cx="594887" cy="231453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0AA10B4D-9A16-DA49-8BBB-74D471799797}"/>
                </a:ext>
              </a:extLst>
            </p:cNvPr>
            <p:cNvSpPr/>
            <p:nvPr/>
          </p:nvSpPr>
          <p:spPr>
            <a:xfrm>
              <a:off x="8739740" y="5031339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F0EE1164-E86F-7D43-B308-C3B3C5AE2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1564" y="3116910"/>
              <a:ext cx="594887" cy="203253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39DA76E-B738-1D4D-9A5D-653F25253702}"/>
              </a:ext>
            </a:extLst>
          </p:cNvPr>
          <p:cNvGrpSpPr/>
          <p:nvPr/>
        </p:nvGrpSpPr>
        <p:grpSpPr>
          <a:xfrm>
            <a:off x="9308629" y="3092004"/>
            <a:ext cx="594887" cy="2314539"/>
            <a:chOff x="8671564" y="3116910"/>
            <a:chExt cx="594887" cy="23145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207A3048-976A-4D48-A23B-7EC6C1C14E2F}"/>
                </a:ext>
              </a:extLst>
            </p:cNvPr>
            <p:cNvSpPr/>
            <p:nvPr/>
          </p:nvSpPr>
          <p:spPr>
            <a:xfrm>
              <a:off x="8739740" y="5031339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8E546D0A-84B3-2147-82EF-0EC1003F6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1564" y="3116910"/>
              <a:ext cx="594887" cy="203253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7B96DDB6-0762-8146-808C-ADDE8947E436}"/>
              </a:ext>
            </a:extLst>
          </p:cNvPr>
          <p:cNvGrpSpPr/>
          <p:nvPr/>
        </p:nvGrpSpPr>
        <p:grpSpPr>
          <a:xfrm>
            <a:off x="7988864" y="3090978"/>
            <a:ext cx="594887" cy="2314539"/>
            <a:chOff x="8671564" y="3116910"/>
            <a:chExt cx="594887" cy="23145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7A86E6A2-E24D-0848-B681-8B04B269E39C}"/>
                </a:ext>
              </a:extLst>
            </p:cNvPr>
            <p:cNvSpPr/>
            <p:nvPr/>
          </p:nvSpPr>
          <p:spPr>
            <a:xfrm>
              <a:off x="8739740" y="5031339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F27EDE72-ECB0-214B-B4DB-5EAA3DBD0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1564" y="3116910"/>
              <a:ext cx="594887" cy="203253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0130B27-2C52-7A4A-9871-8307A946F0A4}"/>
              </a:ext>
            </a:extLst>
          </p:cNvPr>
          <p:cNvGrpSpPr/>
          <p:nvPr/>
        </p:nvGrpSpPr>
        <p:grpSpPr>
          <a:xfrm>
            <a:off x="9971692" y="3090978"/>
            <a:ext cx="594887" cy="2314539"/>
            <a:chOff x="8671564" y="3116910"/>
            <a:chExt cx="594887" cy="231453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83E611A0-E9A8-6640-AD93-3568FEAAFFE0}"/>
                </a:ext>
              </a:extLst>
            </p:cNvPr>
            <p:cNvSpPr/>
            <p:nvPr/>
          </p:nvSpPr>
          <p:spPr>
            <a:xfrm>
              <a:off x="8739740" y="5031339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90232970-0110-3548-93D4-F0E7D82D3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1564" y="3116910"/>
              <a:ext cx="594887" cy="203253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6A6B560B-272D-194C-8D2B-BC8BE5F7B8F4}"/>
              </a:ext>
            </a:extLst>
          </p:cNvPr>
          <p:cNvGrpSpPr/>
          <p:nvPr/>
        </p:nvGrpSpPr>
        <p:grpSpPr>
          <a:xfrm>
            <a:off x="7325801" y="3082920"/>
            <a:ext cx="594887" cy="2314539"/>
            <a:chOff x="8671564" y="3116910"/>
            <a:chExt cx="594887" cy="23145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B1090AB6-4FB7-D940-8EB2-8229A313FC4E}"/>
                </a:ext>
              </a:extLst>
            </p:cNvPr>
            <p:cNvSpPr/>
            <p:nvPr/>
          </p:nvSpPr>
          <p:spPr>
            <a:xfrm>
              <a:off x="8739740" y="5031339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4B0B5D23-C6EF-614B-9508-20AD36EB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1564" y="3116910"/>
              <a:ext cx="594887" cy="203253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9F7811EE-0061-9548-9E0B-EC076DEDA2D3}"/>
              </a:ext>
            </a:extLst>
          </p:cNvPr>
          <p:cNvGrpSpPr/>
          <p:nvPr/>
        </p:nvGrpSpPr>
        <p:grpSpPr>
          <a:xfrm>
            <a:off x="3114382" y="3178963"/>
            <a:ext cx="2161169" cy="2687715"/>
            <a:chOff x="3114382" y="3178963"/>
            <a:chExt cx="2161169" cy="268771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093BCC78-BBA0-9C43-9362-D8CC2B5C945E}"/>
                </a:ext>
              </a:extLst>
            </p:cNvPr>
            <p:cNvSpPr txBox="1"/>
            <p:nvPr/>
          </p:nvSpPr>
          <p:spPr>
            <a:xfrm>
              <a:off x="3114383" y="3178963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Access Control (ACL)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ED902C90-5652-024B-9B6D-AF24ED78AA7D}"/>
                </a:ext>
              </a:extLst>
            </p:cNvPr>
            <p:cNvSpPr txBox="1"/>
            <p:nvPr/>
          </p:nvSpPr>
          <p:spPr>
            <a:xfrm>
              <a:off x="3114382" y="3794622"/>
              <a:ext cx="2161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Network Monitor (NM)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FFE78D20-59FE-B845-AECF-11855D5C6055}"/>
                </a:ext>
              </a:extLst>
            </p:cNvPr>
            <p:cNvSpPr txBox="1"/>
            <p:nvPr/>
          </p:nvSpPr>
          <p:spPr>
            <a:xfrm>
              <a:off x="3125468" y="4441982"/>
              <a:ext cx="18197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Load balancer (LB)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E52BA27B-D2AB-4647-868D-76E59D2F0DAD}"/>
                </a:ext>
              </a:extLst>
            </p:cNvPr>
            <p:cNvSpPr txBox="1"/>
            <p:nvPr/>
          </p:nvSpPr>
          <p:spPr>
            <a:xfrm>
              <a:off x="3151059" y="5065098"/>
              <a:ext cx="2124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Futura-Light" panose="020B0400000000000000" pitchFamily="34" charset="0"/>
                  <a:cs typeface="Futura Medium" panose="020B0602020204020303" pitchFamily="34" charset="-79"/>
                </a:rPr>
                <a:t>L3 Forwarder (L3FWD)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A8B9D438-C8DB-194F-8661-51ADB9495B40}"/>
                </a:ext>
              </a:extLst>
            </p:cNvPr>
            <p:cNvSpPr/>
            <p:nvPr/>
          </p:nvSpPr>
          <p:spPr>
            <a:xfrm>
              <a:off x="3710835" y="5466568"/>
              <a:ext cx="3984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Futura Medium" panose="020B0602020204020303" pitchFamily="34" charset="-79"/>
                  <a:cs typeface="Futura Medium" panose="020B0602020204020303" pitchFamily="34" charset="-79"/>
                </a:rPr>
                <a:t>…</a:t>
              </a:r>
              <a:endParaRPr lang="en-US" dirty="0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59DFDC06-A256-1442-8B0B-A47BC7BAD6D6}"/>
              </a:ext>
            </a:extLst>
          </p:cNvPr>
          <p:cNvCxnSpPr/>
          <p:nvPr/>
        </p:nvCxnSpPr>
        <p:spPr>
          <a:xfrm>
            <a:off x="5664086" y="6318132"/>
            <a:ext cx="523070" cy="0"/>
          </a:xfrm>
          <a:prstGeom prst="straightConnector1">
            <a:avLst/>
          </a:prstGeom>
          <a:ln w="63500" cap="flat">
            <a:solidFill>
              <a:schemeClr val="tx1">
                <a:lumMod val="65000"/>
                <a:lumOff val="35000"/>
              </a:schemeClr>
            </a:solidFill>
            <a:bevel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83" y="0"/>
            <a:ext cx="11728174" cy="1325563"/>
          </a:xfrm>
        </p:spPr>
        <p:txBody>
          <a:bodyPr/>
          <a:lstStyle/>
          <a:p>
            <a:r>
              <a:rPr lang="en-US" dirty="0" smtClean="0"/>
              <a:t>Challenges of NFV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35A338D0-BC87-E44E-B179-AAA847B08A42}"/>
              </a:ext>
            </a:extLst>
          </p:cNvPr>
          <p:cNvCxnSpPr>
            <a:cxnSpLocks/>
          </p:cNvCxnSpPr>
          <p:nvPr/>
        </p:nvCxnSpPr>
        <p:spPr>
          <a:xfrm>
            <a:off x="3442677" y="5699462"/>
            <a:ext cx="5306645" cy="0"/>
          </a:xfrm>
          <a:prstGeom prst="straightConnector1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3F6ED1B-7119-9A41-AE2B-C296469D1956}"/>
              </a:ext>
            </a:extLst>
          </p:cNvPr>
          <p:cNvSpPr/>
          <p:nvPr/>
        </p:nvSpPr>
        <p:spPr>
          <a:xfrm>
            <a:off x="1425394" y="4360550"/>
            <a:ext cx="4367206" cy="9618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Maximum </a:t>
            </a:r>
            <a:r>
              <a:rPr lang="en-US" sz="2000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100Gbps line speed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on commodity multi-core servers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A9B419F-BA85-D848-8601-A307F313C802}"/>
              </a:ext>
            </a:extLst>
          </p:cNvPr>
          <p:cNvSpPr/>
          <p:nvPr/>
        </p:nvSpPr>
        <p:spPr>
          <a:xfrm>
            <a:off x="6919751" y="4337406"/>
            <a:ext cx="3659141" cy="918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Scalability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Flexibility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afforded by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0B9CCB-7FCF-C544-AEED-4E8715078C50}"/>
              </a:ext>
            </a:extLst>
          </p:cNvPr>
          <p:cNvSpPr/>
          <p:nvPr/>
        </p:nvSpPr>
        <p:spPr>
          <a:xfrm>
            <a:off x="838199" y="3399427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It’s challenging </a:t>
            </a:r>
            <a:r>
              <a:rPr lang="en-US" sz="2800" dirty="0" smtClean="0">
                <a:latin typeface="Futura Medium" panose="020B0602020204020303" pitchFamily="34" charset="-79"/>
                <a:cs typeface="Futura Medium" panose="020B0602020204020303" pitchFamily="34" charset="-79"/>
              </a:rPr>
              <a:t>to achieve both: </a:t>
            </a: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993FED1-20B3-5347-8EDB-825481EE23EA}"/>
              </a:ext>
            </a:extLst>
          </p:cNvPr>
          <p:cNvSpPr/>
          <p:nvPr/>
        </p:nvSpPr>
        <p:spPr>
          <a:xfrm>
            <a:off x="838200" y="971416"/>
            <a:ext cx="11353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NFV promises the benefits (flexibility &amp; scalability) of software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4F8A6BC-3A1C-984E-A1F7-CD2F5497E603}"/>
              </a:ext>
            </a:extLst>
          </p:cNvPr>
          <p:cNvGrpSpPr/>
          <p:nvPr/>
        </p:nvGrpSpPr>
        <p:grpSpPr>
          <a:xfrm>
            <a:off x="5043981" y="1751692"/>
            <a:ext cx="1875770" cy="1362056"/>
            <a:chOff x="9125346" y="1053092"/>
            <a:chExt cx="2624175" cy="19920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9457019E-E193-0F4C-8AEF-6870CE3D385F}"/>
                </a:ext>
              </a:extLst>
            </p:cNvPr>
            <p:cNvGrpSpPr/>
            <p:nvPr/>
          </p:nvGrpSpPr>
          <p:grpSpPr>
            <a:xfrm>
              <a:off x="10000180" y="2544149"/>
              <a:ext cx="945948" cy="501037"/>
              <a:chOff x="9692356" y="2211875"/>
              <a:chExt cx="1165187" cy="6785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2A1DBA48-EF00-454E-84BF-BA6712BA0E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469" r="34867"/>
              <a:stretch/>
            </p:blipFill>
            <p:spPr>
              <a:xfrm>
                <a:off x="10134450" y="2211875"/>
                <a:ext cx="311766" cy="6785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B60FF31D-CB6F-AE42-9E3D-F36EE5E064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546" r="65653"/>
              <a:stretch/>
            </p:blipFill>
            <p:spPr>
              <a:xfrm>
                <a:off x="9692356" y="2241905"/>
                <a:ext cx="311768" cy="6485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xmlns="" id="{256D58E2-5DB1-EB44-B52D-D2EE678DD7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5653" t="4546"/>
              <a:stretch/>
            </p:blipFill>
            <p:spPr>
              <a:xfrm>
                <a:off x="10545776" y="2241905"/>
                <a:ext cx="311767" cy="648512"/>
              </a:xfrm>
              <a:prstGeom prst="rect">
                <a:avLst/>
              </a:prstGeom>
            </p:spPr>
          </p:pic>
        </p:grpSp>
        <p:sp>
          <p:nvSpPr>
            <p:cNvPr id="6" name="Cloud 5">
              <a:extLst>
                <a:ext uri="{FF2B5EF4-FFF2-40B4-BE49-F238E27FC236}">
                  <a16:creationId xmlns:a16="http://schemas.microsoft.com/office/drawing/2014/main" xmlns="" id="{7FBCFA28-7C96-5440-95A9-8677FF9A7EE2}"/>
                </a:ext>
              </a:extLst>
            </p:cNvPr>
            <p:cNvSpPr/>
            <p:nvPr/>
          </p:nvSpPr>
          <p:spPr>
            <a:xfrm>
              <a:off x="9125346" y="1053092"/>
              <a:ext cx="2624175" cy="1695746"/>
            </a:xfrm>
            <a:prstGeom prst="cloud">
              <a:avLst/>
            </a:prstGeom>
            <a:solidFill>
              <a:schemeClr val="accent4">
                <a:lumMod val="20000"/>
                <a:lumOff val="80000"/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F16142E3-142C-D744-A9B8-9C863E84E0D6}"/>
                </a:ext>
              </a:extLst>
            </p:cNvPr>
            <p:cNvGrpSpPr/>
            <p:nvPr/>
          </p:nvGrpSpPr>
          <p:grpSpPr>
            <a:xfrm>
              <a:off x="9751120" y="1371002"/>
              <a:ext cx="1372625" cy="1003712"/>
              <a:chOff x="9190184" y="3574605"/>
              <a:chExt cx="2577715" cy="203542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40D0AC77-1FFF-2B4A-89AB-11CDABE7D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912" y="3574605"/>
                <a:ext cx="594887" cy="203253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xmlns="" id="{2D8FE00A-AF03-4544-9175-90A3B6DAB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09950" y="3577496"/>
                <a:ext cx="594887" cy="2032531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xmlns="" id="{47AA6B11-E216-FB4D-BBE9-F53C6FFA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0184" y="3576471"/>
                <a:ext cx="594887" cy="203253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xmlns="" id="{E54F3FDE-CA66-324C-B587-E0903DE72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73012" y="3576471"/>
                <a:ext cx="594887" cy="20325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76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14" y="-8941"/>
            <a:ext cx="11728174" cy="1325563"/>
          </a:xfrm>
        </p:spPr>
        <p:txBody>
          <a:bodyPr/>
          <a:lstStyle/>
          <a:p>
            <a:r>
              <a:rPr lang="en-US" dirty="0" smtClean="0"/>
              <a:t>Challenges of NFV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1197790"/>
            <a:ext cx="10964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attaining line speed for NFV is challenging</a:t>
            </a:r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C3C42F3B-E615-124B-95E6-8713B05DB3D6}"/>
              </a:ext>
            </a:extLst>
          </p:cNvPr>
          <p:cNvGrpSpPr/>
          <p:nvPr/>
        </p:nvGrpSpPr>
        <p:grpSpPr>
          <a:xfrm>
            <a:off x="1436319" y="3912793"/>
            <a:ext cx="9934985" cy="2577855"/>
            <a:chOff x="1453860" y="3913521"/>
            <a:chExt cx="9934985" cy="257785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C650C5D-5DF6-E445-B4DA-FDCB0830352B}"/>
                </a:ext>
              </a:extLst>
            </p:cNvPr>
            <p:cNvGrpSpPr/>
            <p:nvPr/>
          </p:nvGrpSpPr>
          <p:grpSpPr>
            <a:xfrm>
              <a:off x="1988495" y="5191253"/>
              <a:ext cx="1053876" cy="667855"/>
              <a:chOff x="3891997" y="6820982"/>
              <a:chExt cx="1203182" cy="66393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0B89A7A6-ED09-9C43-9B97-D7B451873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4116703" y="7089448"/>
                <a:ext cx="577427" cy="3954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BDFB7DAD-8095-3845-BF2C-06EFE97DD8C3}"/>
                  </a:ext>
                </a:extLst>
              </p:cNvPr>
              <p:cNvSpPr txBox="1"/>
              <p:nvPr/>
            </p:nvSpPr>
            <p:spPr>
              <a:xfrm>
                <a:off x="3891997" y="6820982"/>
                <a:ext cx="1203182" cy="40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10Gbps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F76C0A2-6EF2-0C42-A16C-A1446D3886C4}"/>
                </a:ext>
              </a:extLst>
            </p:cNvPr>
            <p:cNvGrpSpPr/>
            <p:nvPr/>
          </p:nvGrpSpPr>
          <p:grpSpPr>
            <a:xfrm>
              <a:off x="3610942" y="4786587"/>
              <a:ext cx="973686" cy="758523"/>
              <a:chOff x="4755813" y="6484971"/>
              <a:chExt cx="941283" cy="6919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40A430D7-C5BA-E547-9AD1-5B1B6C145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4875536" y="6746786"/>
                <a:ext cx="627995" cy="43009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EE1B6457-3DE6-1E48-A29F-6F5E24631286}"/>
                  </a:ext>
                </a:extLst>
              </p:cNvPr>
              <p:cNvSpPr txBox="1"/>
              <p:nvPr/>
            </p:nvSpPr>
            <p:spPr>
              <a:xfrm>
                <a:off x="4755813" y="6484971"/>
                <a:ext cx="941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40Gbps</a:t>
                </a:r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C30B599D-15B1-904C-8AC7-8A315FB5B534}"/>
                </a:ext>
              </a:extLst>
            </p:cNvPr>
            <p:cNvGrpSpPr/>
            <p:nvPr/>
          </p:nvGrpSpPr>
          <p:grpSpPr>
            <a:xfrm>
              <a:off x="5454434" y="4329169"/>
              <a:ext cx="1172885" cy="900664"/>
              <a:chOff x="5612018" y="6183631"/>
              <a:chExt cx="1133853" cy="82157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CCF45065-1E34-E74A-ADA1-B38853C7A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5684945" y="6440795"/>
                <a:ext cx="824104" cy="56440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510B64ED-1123-D84E-AF33-5E693D70F1C2}"/>
                  </a:ext>
                </a:extLst>
              </p:cNvPr>
              <p:cNvSpPr txBox="1"/>
              <p:nvPr/>
            </p:nvSpPr>
            <p:spPr>
              <a:xfrm>
                <a:off x="5612018" y="6183631"/>
                <a:ext cx="1133853" cy="30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100Gbps</a:t>
                </a:r>
                <a:endParaRPr lang="en-US" b="1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55D671B-6CA4-7C43-8C72-EEDA0490E7D4}"/>
                </a:ext>
              </a:extLst>
            </p:cNvPr>
            <p:cNvSpPr/>
            <p:nvPr/>
          </p:nvSpPr>
          <p:spPr>
            <a:xfrm>
              <a:off x="9055962" y="6101384"/>
              <a:ext cx="23328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Standard Approved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649C071B-4096-D74D-9CB0-F2F58C341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3860" y="6064059"/>
              <a:ext cx="8236800" cy="11617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1CC6A27-687D-834A-B2A8-E217EB40A77D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438204" y="5859108"/>
              <a:ext cx="0" cy="208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02FDBBD-C3B3-6846-9EA0-73F7E2106A3F}"/>
                </a:ext>
              </a:extLst>
            </p:cNvPr>
            <p:cNvSpPr/>
            <p:nvPr/>
          </p:nvSpPr>
          <p:spPr>
            <a:xfrm>
              <a:off x="2057157" y="612204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2002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547D247-CE61-5B46-8C21-23106AFAF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7948" y="5073607"/>
              <a:ext cx="0" cy="98146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14E83238-2E59-1A4E-BC3B-532C6547ADE2}"/>
                </a:ext>
              </a:extLst>
            </p:cNvPr>
            <p:cNvSpPr/>
            <p:nvPr/>
          </p:nvSpPr>
          <p:spPr>
            <a:xfrm>
              <a:off x="5572397" y="6101384"/>
              <a:ext cx="723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2010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46FD6096-34C7-524E-8712-9430E025B819}"/>
                </a:ext>
              </a:extLst>
            </p:cNvPr>
            <p:cNvGrpSpPr/>
            <p:nvPr/>
          </p:nvGrpSpPr>
          <p:grpSpPr>
            <a:xfrm>
              <a:off x="7827212" y="3913521"/>
              <a:ext cx="1067921" cy="889056"/>
              <a:chOff x="5580802" y="6194220"/>
              <a:chExt cx="1032382" cy="81098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xmlns="" id="{8D89F60F-CE6B-7E4F-AD4E-514AEBEB6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5684945" y="6440795"/>
                <a:ext cx="824104" cy="56440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7F8B8BE-0991-B946-A6CB-CDB9C097B43B}"/>
                  </a:ext>
                </a:extLst>
              </p:cNvPr>
              <p:cNvSpPr txBox="1"/>
              <p:nvPr/>
            </p:nvSpPr>
            <p:spPr>
              <a:xfrm>
                <a:off x="5580802" y="6194220"/>
                <a:ext cx="1032382" cy="30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400Gbps</a:t>
                </a:r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648508EA-0835-BC41-9916-07D217924C22}"/>
                </a:ext>
              </a:extLst>
            </p:cNvPr>
            <p:cNvSpPr/>
            <p:nvPr/>
          </p:nvSpPr>
          <p:spPr>
            <a:xfrm>
              <a:off x="8018323" y="6101384"/>
              <a:ext cx="71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2017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2C5B9A29-6B1F-1C46-8B48-792FD5EEC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3535" y="4619193"/>
              <a:ext cx="7639" cy="143587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00744005-DF14-5443-B5AD-70F02F6388AD}"/>
              </a:ext>
            </a:extLst>
          </p:cNvPr>
          <p:cNvGrpSpPr/>
          <p:nvPr/>
        </p:nvGrpSpPr>
        <p:grpSpPr>
          <a:xfrm>
            <a:off x="1436319" y="1959523"/>
            <a:ext cx="8078400" cy="1900958"/>
            <a:chOff x="1202400" y="1822723"/>
            <a:chExt cx="8078400" cy="190095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CADCD118-7B1E-E340-B9D5-B855F57D0546}"/>
                </a:ext>
              </a:extLst>
            </p:cNvPr>
            <p:cNvGrpSpPr/>
            <p:nvPr/>
          </p:nvGrpSpPr>
          <p:grpSpPr>
            <a:xfrm>
              <a:off x="1202400" y="1822723"/>
              <a:ext cx="8078400" cy="1900958"/>
              <a:chOff x="1453861" y="1972719"/>
              <a:chExt cx="8078400" cy="190095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E5E13B57-E71D-BB4C-8A33-5034E7D7E351}"/>
                  </a:ext>
                </a:extLst>
              </p:cNvPr>
              <p:cNvSpPr/>
              <p:nvPr/>
            </p:nvSpPr>
            <p:spPr>
              <a:xfrm>
                <a:off x="3610943" y="1972719"/>
                <a:ext cx="49812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Time Budget per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packet</a:t>
                </a:r>
                <a:r>
                  <a:rPr lang="zh-CN" altLang="en-US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altLang="zh-CN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(</a:t>
                </a:r>
                <a:r>
                  <a:rPr lang="en-US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64 byte) </a:t>
                </a:r>
                <a:endParaRPr lang="en-US" sz="2400" dirty="0"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83DF38D8-9A88-6843-A4B0-E27AEDA39CEE}"/>
                  </a:ext>
                </a:extLst>
              </p:cNvPr>
              <p:cNvSpPr/>
              <p:nvPr/>
            </p:nvSpPr>
            <p:spPr>
              <a:xfrm>
                <a:off x="5622595" y="3406338"/>
                <a:ext cx="8483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6.7ns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927963AE-6C21-EE41-BEBB-22F54DE268EB}"/>
                  </a:ext>
                </a:extLst>
              </p:cNvPr>
              <p:cNvSpPr/>
              <p:nvPr/>
            </p:nvSpPr>
            <p:spPr>
              <a:xfrm>
                <a:off x="1988495" y="1998376"/>
                <a:ext cx="858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67.2ns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6CD7054F-F463-E441-BFDE-E3ADE581736D}"/>
                  </a:ext>
                </a:extLst>
              </p:cNvPr>
              <p:cNvSpPr/>
              <p:nvPr/>
            </p:nvSpPr>
            <p:spPr>
              <a:xfrm>
                <a:off x="3568302" y="3015027"/>
                <a:ext cx="882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16.8ns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xmlns="" id="{4226C95D-4872-224A-ADB5-87AF27DC3C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3861" y="3870920"/>
                <a:ext cx="8078400" cy="2757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68733199-890A-3C45-8E1E-9E87E5440B27}"/>
                  </a:ext>
                </a:extLst>
              </p:cNvPr>
              <p:cNvSpPr/>
              <p:nvPr/>
            </p:nvSpPr>
            <p:spPr>
              <a:xfrm>
                <a:off x="2185317" y="2305198"/>
                <a:ext cx="391608" cy="153509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D086AB03-588E-1C45-B754-3771E7B05D5B}"/>
                  </a:ext>
                </a:extLst>
              </p:cNvPr>
              <p:cNvSpPr/>
              <p:nvPr/>
            </p:nvSpPr>
            <p:spPr>
              <a:xfrm>
                <a:off x="3813773" y="3327788"/>
                <a:ext cx="391608" cy="5181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D860C686-FE73-7F48-B31C-E5D6BC6CD3BC}"/>
                  </a:ext>
                </a:extLst>
              </p:cNvPr>
              <p:cNvSpPr/>
              <p:nvPr/>
            </p:nvSpPr>
            <p:spPr>
              <a:xfrm>
                <a:off x="5800748" y="3716433"/>
                <a:ext cx="391608" cy="1317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CDC2B435-455F-CE43-9840-D414C691949E}"/>
                  </a:ext>
                </a:extLst>
              </p:cNvPr>
              <p:cNvSpPr/>
              <p:nvPr/>
            </p:nvSpPr>
            <p:spPr>
              <a:xfrm>
                <a:off x="7987930" y="3501794"/>
                <a:ext cx="746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1.7ns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438FF4D7-768C-9A49-B5E9-C65E36E49DA3}"/>
                </a:ext>
              </a:extLst>
            </p:cNvPr>
            <p:cNvSpPr/>
            <p:nvPr/>
          </p:nvSpPr>
          <p:spPr>
            <a:xfrm>
              <a:off x="7906271" y="3661180"/>
              <a:ext cx="391608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02FC2E0-9BA1-A648-A1A8-FF888E644F82}"/>
              </a:ext>
            </a:extLst>
          </p:cNvPr>
          <p:cNvSpPr/>
          <p:nvPr/>
        </p:nvSpPr>
        <p:spPr>
          <a:xfrm>
            <a:off x="4862499" y="3027722"/>
            <a:ext cx="262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(~23</a:t>
            </a: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cycles @3.4GHz)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80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14" y="-8941"/>
            <a:ext cx="11728174" cy="1325563"/>
          </a:xfrm>
        </p:spPr>
        <p:txBody>
          <a:bodyPr/>
          <a:lstStyle/>
          <a:p>
            <a:r>
              <a:rPr lang="en-US" dirty="0" smtClean="0"/>
              <a:t>Challenges of NFV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1197790"/>
            <a:ext cx="10964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Why attaining line speed for NFV is challenging</a:t>
            </a:r>
            <a:endParaRPr lang="en-US" sz="20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C3C42F3B-E615-124B-95E6-8713B05DB3D6}"/>
              </a:ext>
            </a:extLst>
          </p:cNvPr>
          <p:cNvGrpSpPr/>
          <p:nvPr/>
        </p:nvGrpSpPr>
        <p:grpSpPr>
          <a:xfrm>
            <a:off x="1436319" y="3912793"/>
            <a:ext cx="9934985" cy="2577855"/>
            <a:chOff x="1453860" y="3913521"/>
            <a:chExt cx="9934985" cy="257785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C650C5D-5DF6-E445-B4DA-FDCB0830352B}"/>
                </a:ext>
              </a:extLst>
            </p:cNvPr>
            <p:cNvGrpSpPr/>
            <p:nvPr/>
          </p:nvGrpSpPr>
          <p:grpSpPr>
            <a:xfrm>
              <a:off x="1988495" y="5191253"/>
              <a:ext cx="1053876" cy="667855"/>
              <a:chOff x="3891997" y="6820982"/>
              <a:chExt cx="1203182" cy="66393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0B89A7A6-ED09-9C43-9B97-D7B451873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4116703" y="7089448"/>
                <a:ext cx="577427" cy="39546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BDFB7DAD-8095-3845-BF2C-06EFE97DD8C3}"/>
                  </a:ext>
                </a:extLst>
              </p:cNvPr>
              <p:cNvSpPr txBox="1"/>
              <p:nvPr/>
            </p:nvSpPr>
            <p:spPr>
              <a:xfrm>
                <a:off x="3891997" y="6820982"/>
                <a:ext cx="1203182" cy="40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10Gbps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F76C0A2-6EF2-0C42-A16C-A1446D3886C4}"/>
                </a:ext>
              </a:extLst>
            </p:cNvPr>
            <p:cNvGrpSpPr/>
            <p:nvPr/>
          </p:nvGrpSpPr>
          <p:grpSpPr>
            <a:xfrm>
              <a:off x="3610942" y="4786587"/>
              <a:ext cx="973686" cy="758523"/>
              <a:chOff x="4755813" y="6484971"/>
              <a:chExt cx="941283" cy="69191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40A430D7-C5BA-E547-9AD1-5B1B6C145C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4875536" y="6746786"/>
                <a:ext cx="627995" cy="43009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EE1B6457-3DE6-1E48-A29F-6F5E24631286}"/>
                  </a:ext>
                </a:extLst>
              </p:cNvPr>
              <p:cNvSpPr txBox="1"/>
              <p:nvPr/>
            </p:nvSpPr>
            <p:spPr>
              <a:xfrm>
                <a:off x="4755813" y="6484971"/>
                <a:ext cx="941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40Gbps</a:t>
                </a:r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C30B599D-15B1-904C-8AC7-8A315FB5B534}"/>
                </a:ext>
              </a:extLst>
            </p:cNvPr>
            <p:cNvGrpSpPr/>
            <p:nvPr/>
          </p:nvGrpSpPr>
          <p:grpSpPr>
            <a:xfrm>
              <a:off x="5454434" y="4329169"/>
              <a:ext cx="1172885" cy="900664"/>
              <a:chOff x="5612018" y="6183631"/>
              <a:chExt cx="1133853" cy="82157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CCF45065-1E34-E74A-ADA1-B38853C7A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5684945" y="6440795"/>
                <a:ext cx="824104" cy="56440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510B64ED-1123-D84E-AF33-5E693D70F1C2}"/>
                  </a:ext>
                </a:extLst>
              </p:cNvPr>
              <p:cNvSpPr txBox="1"/>
              <p:nvPr/>
            </p:nvSpPr>
            <p:spPr>
              <a:xfrm>
                <a:off x="5612018" y="6183631"/>
                <a:ext cx="1133853" cy="30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100Gbps</a:t>
                </a:r>
                <a:endParaRPr lang="en-US" b="1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55D671B-6CA4-7C43-8C72-EEDA0490E7D4}"/>
                </a:ext>
              </a:extLst>
            </p:cNvPr>
            <p:cNvSpPr/>
            <p:nvPr/>
          </p:nvSpPr>
          <p:spPr>
            <a:xfrm>
              <a:off x="9055962" y="6101384"/>
              <a:ext cx="23328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Standard Approved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649C071B-4096-D74D-9CB0-F2F58C341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3860" y="6064059"/>
              <a:ext cx="8236800" cy="11617"/>
            </a:xfrm>
            <a:prstGeom prst="straightConnector1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1CC6A27-687D-834A-B2A8-E217EB40A77D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2438204" y="5859108"/>
              <a:ext cx="0" cy="20889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02FDBBD-C3B3-6846-9EA0-73F7E2106A3F}"/>
                </a:ext>
              </a:extLst>
            </p:cNvPr>
            <p:cNvSpPr/>
            <p:nvPr/>
          </p:nvSpPr>
          <p:spPr>
            <a:xfrm>
              <a:off x="2057157" y="6122044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2002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547D247-CE61-5B46-8C21-23106AFAF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7948" y="5073607"/>
              <a:ext cx="0" cy="98146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14E83238-2E59-1A4E-BC3B-532C6547ADE2}"/>
                </a:ext>
              </a:extLst>
            </p:cNvPr>
            <p:cNvSpPr/>
            <p:nvPr/>
          </p:nvSpPr>
          <p:spPr>
            <a:xfrm>
              <a:off x="5572397" y="6101384"/>
              <a:ext cx="723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2010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46FD6096-34C7-524E-8712-9430E025B819}"/>
                </a:ext>
              </a:extLst>
            </p:cNvPr>
            <p:cNvGrpSpPr/>
            <p:nvPr/>
          </p:nvGrpSpPr>
          <p:grpSpPr>
            <a:xfrm>
              <a:off x="7827212" y="3913521"/>
              <a:ext cx="1067921" cy="889056"/>
              <a:chOff x="5580802" y="6194220"/>
              <a:chExt cx="1032382" cy="810983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xmlns="" id="{8D89F60F-CE6B-7E4F-AD4E-514AEBEB6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48000"/>
              </a:blip>
              <a:srcRect b="30191"/>
              <a:stretch/>
            </p:blipFill>
            <p:spPr>
              <a:xfrm>
                <a:off x="5684945" y="6440795"/>
                <a:ext cx="824104" cy="56440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7F8B8BE-0991-B946-A6CB-CDB9C097B43B}"/>
                  </a:ext>
                </a:extLst>
              </p:cNvPr>
              <p:cNvSpPr txBox="1"/>
              <p:nvPr/>
            </p:nvSpPr>
            <p:spPr>
              <a:xfrm>
                <a:off x="5580802" y="6194220"/>
                <a:ext cx="1032382" cy="30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400Gbps</a:t>
                </a:r>
                <a:endParaRPr lang="en-US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648508EA-0835-BC41-9916-07D217924C22}"/>
                </a:ext>
              </a:extLst>
            </p:cNvPr>
            <p:cNvSpPr/>
            <p:nvPr/>
          </p:nvSpPr>
          <p:spPr>
            <a:xfrm>
              <a:off x="8018323" y="6101384"/>
              <a:ext cx="71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1651A5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2017</a:t>
              </a:r>
              <a:endParaRPr lang="en-US" dirty="0">
                <a:effectLst/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2C5B9A29-6B1F-1C46-8B48-792FD5EEC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3535" y="4619193"/>
              <a:ext cx="7639" cy="143587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00744005-DF14-5443-B5AD-70F02F6388AD}"/>
              </a:ext>
            </a:extLst>
          </p:cNvPr>
          <p:cNvGrpSpPr/>
          <p:nvPr/>
        </p:nvGrpSpPr>
        <p:grpSpPr>
          <a:xfrm>
            <a:off x="1436319" y="1959523"/>
            <a:ext cx="8078400" cy="1900958"/>
            <a:chOff x="1202400" y="1822723"/>
            <a:chExt cx="8078400" cy="190095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CADCD118-7B1E-E340-B9D5-B855F57D0546}"/>
                </a:ext>
              </a:extLst>
            </p:cNvPr>
            <p:cNvGrpSpPr/>
            <p:nvPr/>
          </p:nvGrpSpPr>
          <p:grpSpPr>
            <a:xfrm>
              <a:off x="1202400" y="1822723"/>
              <a:ext cx="8078400" cy="1900958"/>
              <a:chOff x="1453861" y="1972719"/>
              <a:chExt cx="8078400" cy="190095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E5E13B57-E71D-BB4C-8A33-5034E7D7E351}"/>
                  </a:ext>
                </a:extLst>
              </p:cNvPr>
              <p:cNvSpPr/>
              <p:nvPr/>
            </p:nvSpPr>
            <p:spPr>
              <a:xfrm>
                <a:off x="3610943" y="1972719"/>
                <a:ext cx="49812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Time Budget per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packet</a:t>
                </a:r>
                <a:r>
                  <a:rPr lang="zh-CN" altLang="en-US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 </a:t>
                </a:r>
                <a:r>
                  <a:rPr lang="en-US" altLang="zh-CN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(</a:t>
                </a:r>
                <a:r>
                  <a:rPr lang="en-US" sz="2400" dirty="0">
                    <a:solidFill>
                      <a:srgbClr val="1651A5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64 byte) </a:t>
                </a:r>
                <a:endParaRPr lang="en-US" sz="2400" dirty="0">
                  <a:effectLst/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83DF38D8-9A88-6843-A4B0-E27AEDA39CEE}"/>
                  </a:ext>
                </a:extLst>
              </p:cNvPr>
              <p:cNvSpPr/>
              <p:nvPr/>
            </p:nvSpPr>
            <p:spPr>
              <a:xfrm>
                <a:off x="5622595" y="3406338"/>
                <a:ext cx="8483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6.7ns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927963AE-6C21-EE41-BEBB-22F54DE268EB}"/>
                  </a:ext>
                </a:extLst>
              </p:cNvPr>
              <p:cNvSpPr/>
              <p:nvPr/>
            </p:nvSpPr>
            <p:spPr>
              <a:xfrm>
                <a:off x="1988495" y="1998376"/>
                <a:ext cx="858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67.2ns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6CD7054F-F463-E441-BFDE-E3ADE581736D}"/>
                  </a:ext>
                </a:extLst>
              </p:cNvPr>
              <p:cNvSpPr/>
              <p:nvPr/>
            </p:nvSpPr>
            <p:spPr>
              <a:xfrm>
                <a:off x="3568302" y="3015027"/>
                <a:ext cx="8825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16.8ns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xmlns="" id="{4226C95D-4872-224A-ADB5-87AF27DC3C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3861" y="3870920"/>
                <a:ext cx="8078400" cy="2757"/>
              </a:xfrm>
              <a:prstGeom prst="straightConnector1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68733199-890A-3C45-8E1E-9E87E5440B27}"/>
                  </a:ext>
                </a:extLst>
              </p:cNvPr>
              <p:cNvSpPr/>
              <p:nvPr/>
            </p:nvSpPr>
            <p:spPr>
              <a:xfrm>
                <a:off x="2185317" y="2305198"/>
                <a:ext cx="391608" cy="153509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D086AB03-588E-1C45-B754-3771E7B05D5B}"/>
                  </a:ext>
                </a:extLst>
              </p:cNvPr>
              <p:cNvSpPr/>
              <p:nvPr/>
            </p:nvSpPr>
            <p:spPr>
              <a:xfrm>
                <a:off x="3813773" y="3327788"/>
                <a:ext cx="391608" cy="51814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D860C686-FE73-7F48-B31C-E5D6BC6CD3BC}"/>
                  </a:ext>
                </a:extLst>
              </p:cNvPr>
              <p:cNvSpPr/>
              <p:nvPr/>
            </p:nvSpPr>
            <p:spPr>
              <a:xfrm>
                <a:off x="5800748" y="3716433"/>
                <a:ext cx="391608" cy="1317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CDC2B435-455F-CE43-9840-D414C691949E}"/>
                  </a:ext>
                </a:extLst>
              </p:cNvPr>
              <p:cNvSpPr/>
              <p:nvPr/>
            </p:nvSpPr>
            <p:spPr>
              <a:xfrm>
                <a:off x="7987930" y="3501794"/>
                <a:ext cx="7464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1.7ns</a:t>
                </a: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438FF4D7-768C-9A49-B5E9-C65E36E49DA3}"/>
                </a:ext>
              </a:extLst>
            </p:cNvPr>
            <p:cNvSpPr/>
            <p:nvPr/>
          </p:nvSpPr>
          <p:spPr>
            <a:xfrm>
              <a:off x="7906271" y="3661180"/>
              <a:ext cx="391608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02FC2E0-9BA1-A648-A1A8-FF888E644F82}"/>
              </a:ext>
            </a:extLst>
          </p:cNvPr>
          <p:cNvSpPr/>
          <p:nvPr/>
        </p:nvSpPr>
        <p:spPr>
          <a:xfrm>
            <a:off x="4862499" y="3027722"/>
            <a:ext cx="262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(~23</a:t>
            </a:r>
            <a:r>
              <a:rPr lang="en-US" dirty="0">
                <a:solidFill>
                  <a:srgbClr val="FF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cycles @3.4GHz)</a:t>
            </a:r>
            <a:endParaRPr lang="en-US" dirty="0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4A599C0F-9ADB-8F4D-BE32-9CF4A4AC9D09}"/>
              </a:ext>
            </a:extLst>
          </p:cNvPr>
          <p:cNvSpPr txBox="1">
            <a:spLocks/>
          </p:cNvSpPr>
          <p:nvPr/>
        </p:nvSpPr>
        <p:spPr>
          <a:xfrm>
            <a:off x="567985" y="3977554"/>
            <a:ext cx="11032066" cy="1880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How could the NFV execution target (multi-core server) support the tight budget?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961EA4-63C9-3F47-A052-F6BF7A41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22" y="2594394"/>
            <a:ext cx="3980108" cy="2916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27B41F-6ACE-E648-A746-51C98087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52" y="2611701"/>
            <a:ext cx="3789445" cy="703183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3" y="18284"/>
            <a:ext cx="11585050" cy="18927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Futura PRO Book" charset="0"/>
                <a:ea typeface="Futura PRO Book" charset="0"/>
                <a:cs typeface="Futura PRO Book" charset="0"/>
              </a:rPr>
              <a:t>NFV execution target :</a:t>
            </a:r>
            <a:br>
              <a:rPr lang="en-US" dirty="0" smtClean="0">
                <a:latin typeface="Futura PRO Book" charset="0"/>
                <a:ea typeface="Futura PRO Book" charset="0"/>
                <a:cs typeface="Futura PRO Book" charset="0"/>
              </a:rPr>
            </a:br>
            <a:r>
              <a:rPr lang="en-US" sz="3200" b="0" dirty="0" smtClean="0">
                <a:latin typeface="Futura PRO Book" charset="0"/>
                <a:ea typeface="Futura PRO Book" charset="0"/>
                <a:cs typeface="Futura PRO Book" charset="0"/>
              </a:rPr>
              <a:t>A </a:t>
            </a:r>
            <a:r>
              <a:rPr lang="en-US" sz="3200" b="0" dirty="0">
                <a:latin typeface="Futura PRO Book" charset="0"/>
                <a:ea typeface="Futura PRO Book" charset="0"/>
                <a:cs typeface="Futura PRO Book" charset="0"/>
              </a:rPr>
              <a:t>Typical Multi-core Server Architecture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F14F9B-306B-2441-AB71-5AB641D37340}"/>
              </a:ext>
            </a:extLst>
          </p:cNvPr>
          <p:cNvSpPr txBox="1">
            <a:spLocks/>
          </p:cNvSpPr>
          <p:nvPr/>
        </p:nvSpPr>
        <p:spPr>
          <a:xfrm>
            <a:off x="2228927" y="2129532"/>
            <a:ext cx="7511031" cy="456826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Intel(R) Xeon(R) Platinum 8168 CPU Architecture @3.4GHz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D8B1F9-91E4-E34D-BFD2-204A3F9BC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52" y="3892577"/>
            <a:ext cx="3789445" cy="7292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BF0E07E0-3CB2-4544-9145-9C9EC4DBC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548" y="4521637"/>
            <a:ext cx="2693128" cy="187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2F3C91E8-03D9-0A4C-92F3-202C3B3A1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661" y="2594394"/>
            <a:ext cx="5195591" cy="38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3" y="18284"/>
            <a:ext cx="11585050" cy="1325563"/>
          </a:xfrm>
        </p:spPr>
        <p:txBody>
          <a:bodyPr>
            <a:normAutofit/>
          </a:bodyPr>
          <a:lstStyle/>
          <a:p>
            <a:r>
              <a:rPr lang="en-US" dirty="0"/>
              <a:t>Memory hierarchy of the NUMA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59DA506-EB4D-4245-987A-D0195689BA42}"/>
              </a:ext>
            </a:extLst>
          </p:cNvPr>
          <p:cNvSpPr txBox="1">
            <a:spLocks/>
          </p:cNvSpPr>
          <p:nvPr/>
        </p:nvSpPr>
        <p:spPr>
          <a:xfrm>
            <a:off x="2147775" y="2502196"/>
            <a:ext cx="1983956" cy="623566"/>
          </a:xfrm>
          <a:prstGeom prst="rect">
            <a:avLst/>
          </a:prstGeom>
          <a:solidFill>
            <a:srgbClr val="BFFFB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L2 : 14 cycles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4ns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1MB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CBC520D-C84D-114B-9D37-AB1E365A534D}"/>
              </a:ext>
            </a:extLst>
          </p:cNvPr>
          <p:cNvSpPr txBox="1">
            <a:spLocks/>
          </p:cNvSpPr>
          <p:nvPr/>
        </p:nvSpPr>
        <p:spPr>
          <a:xfrm>
            <a:off x="1410585" y="3327714"/>
            <a:ext cx="2721146" cy="775576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Local L3/LLC : 44-70 cycles (~</a:t>
            </a:r>
            <a:r>
              <a:rPr lang="en-US" sz="1600" dirty="0">
                <a:solidFill>
                  <a:srgbClr val="C00000"/>
                </a:solidFill>
              </a:rPr>
              <a:t>13-20ns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33MB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BBAE7A4-434A-334F-994A-D6258274828D}"/>
              </a:ext>
            </a:extLst>
          </p:cNvPr>
          <p:cNvSpPr txBox="1">
            <a:spLocks/>
          </p:cNvSpPr>
          <p:nvPr/>
        </p:nvSpPr>
        <p:spPr>
          <a:xfrm>
            <a:off x="787398" y="4305244"/>
            <a:ext cx="3344333" cy="783220"/>
          </a:xfrm>
          <a:prstGeom prst="rect">
            <a:avLst/>
          </a:prstGeom>
          <a:solidFill>
            <a:srgbClr val="FF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Local DRAM : 250 cycles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70ns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192GB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683098-DA01-D845-BEAD-F4D6BAC4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90" y="2161817"/>
            <a:ext cx="5703336" cy="2552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2E0185-C571-8F43-9921-7914D1C77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437"/>
          <a:stretch/>
        </p:blipFill>
        <p:spPr>
          <a:xfrm>
            <a:off x="5701265" y="2612073"/>
            <a:ext cx="588689" cy="465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3842400-EEB4-7043-A5E4-D602F70481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88" b="-9628"/>
          <a:stretch/>
        </p:blipFill>
        <p:spPr>
          <a:xfrm>
            <a:off x="5693517" y="3263287"/>
            <a:ext cx="2659154" cy="264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93D7A7-56D9-644C-83F5-0C21BC8B72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19"/>
          <a:stretch/>
        </p:blipFill>
        <p:spPr>
          <a:xfrm>
            <a:off x="5695586" y="4196904"/>
            <a:ext cx="729048" cy="51739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4B97303-E102-0142-9D96-EAEC1921D7D8}"/>
              </a:ext>
            </a:extLst>
          </p:cNvPr>
          <p:cNvSpPr txBox="1">
            <a:spLocks/>
          </p:cNvSpPr>
          <p:nvPr/>
        </p:nvSpPr>
        <p:spPr>
          <a:xfrm>
            <a:off x="2750288" y="1771836"/>
            <a:ext cx="1381443" cy="549074"/>
          </a:xfrm>
          <a:prstGeom prst="rect">
            <a:avLst/>
          </a:prstGeom>
          <a:solidFill>
            <a:srgbClr val="80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1600" dirty="0"/>
              <a:t>L1 : 4 cycles (~</a:t>
            </a:r>
            <a:r>
              <a:rPr lang="en-US" sz="1600" dirty="0">
                <a:solidFill>
                  <a:srgbClr val="C00000"/>
                </a:solidFill>
              </a:rPr>
              <a:t>1ns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32KB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F14F9B-306B-2441-AB71-5AB641D37340}"/>
              </a:ext>
            </a:extLst>
          </p:cNvPr>
          <p:cNvSpPr txBox="1">
            <a:spLocks/>
          </p:cNvSpPr>
          <p:nvPr/>
        </p:nvSpPr>
        <p:spPr>
          <a:xfrm>
            <a:off x="5701265" y="1624161"/>
            <a:ext cx="5703337" cy="31436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Intel(R) Xeon(R) Platinum 8168 CPU Architecture @3.4GHz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873452-D8DB-5D46-AA3A-9144B0D20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867" y="2406056"/>
            <a:ext cx="561233" cy="2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6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32A611-540A-0042-8BCD-7E1EA64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63" y="18284"/>
            <a:ext cx="11585050" cy="1325563"/>
          </a:xfrm>
        </p:spPr>
        <p:txBody>
          <a:bodyPr>
            <a:normAutofit/>
          </a:bodyPr>
          <a:lstStyle/>
          <a:p>
            <a:r>
              <a:rPr lang="en-US" dirty="0"/>
              <a:t>Memory hierarchy of the NUMA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59DA506-EB4D-4245-987A-D0195689BA42}"/>
              </a:ext>
            </a:extLst>
          </p:cNvPr>
          <p:cNvSpPr txBox="1">
            <a:spLocks/>
          </p:cNvSpPr>
          <p:nvPr/>
        </p:nvSpPr>
        <p:spPr>
          <a:xfrm>
            <a:off x="2147775" y="2502196"/>
            <a:ext cx="1983956" cy="623566"/>
          </a:xfrm>
          <a:prstGeom prst="rect">
            <a:avLst/>
          </a:prstGeom>
          <a:solidFill>
            <a:srgbClr val="BFFFBF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L2 : 14 cycles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4ns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1MB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CBC520D-C84D-114B-9D37-AB1E365A534D}"/>
              </a:ext>
            </a:extLst>
          </p:cNvPr>
          <p:cNvSpPr txBox="1">
            <a:spLocks/>
          </p:cNvSpPr>
          <p:nvPr/>
        </p:nvSpPr>
        <p:spPr>
          <a:xfrm>
            <a:off x="1410585" y="3327714"/>
            <a:ext cx="2721146" cy="775576"/>
          </a:xfrm>
          <a:prstGeom prst="rect">
            <a:avLst/>
          </a:prstGeom>
          <a:solidFill>
            <a:srgbClr val="FFFFC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Local L3/LLC : 44-70 cycles (~</a:t>
            </a:r>
            <a:r>
              <a:rPr lang="en-US" sz="1600" dirty="0">
                <a:solidFill>
                  <a:srgbClr val="C00000"/>
                </a:solidFill>
              </a:rPr>
              <a:t>13-20ns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33MB</a:t>
            </a:r>
          </a:p>
          <a:p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BBAE7A4-434A-334F-994A-D6258274828D}"/>
              </a:ext>
            </a:extLst>
          </p:cNvPr>
          <p:cNvSpPr txBox="1">
            <a:spLocks/>
          </p:cNvSpPr>
          <p:nvPr/>
        </p:nvSpPr>
        <p:spPr>
          <a:xfrm>
            <a:off x="787398" y="4305244"/>
            <a:ext cx="3344333" cy="783220"/>
          </a:xfrm>
          <a:prstGeom prst="rect">
            <a:avLst/>
          </a:prstGeom>
          <a:solidFill>
            <a:srgbClr val="FF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Local DRAM : 250 cycles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600" dirty="0"/>
              <a:t>(~</a:t>
            </a:r>
            <a:r>
              <a:rPr lang="en-US" sz="1600" dirty="0">
                <a:solidFill>
                  <a:srgbClr val="C00000"/>
                </a:solidFill>
              </a:rPr>
              <a:t>70ns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192GB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683098-DA01-D845-BEAD-F4D6BAC4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590" y="2161817"/>
            <a:ext cx="5703336" cy="2552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2E0185-C571-8F43-9921-7914D1C77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437"/>
          <a:stretch/>
        </p:blipFill>
        <p:spPr>
          <a:xfrm>
            <a:off x="5701265" y="2612073"/>
            <a:ext cx="588689" cy="465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3842400-EEB4-7043-A5E4-D602F70481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288" b="-9628"/>
          <a:stretch/>
        </p:blipFill>
        <p:spPr>
          <a:xfrm>
            <a:off x="5693517" y="3263287"/>
            <a:ext cx="2659154" cy="264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3993D7A7-56D9-644C-83F5-0C21BC8B72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919"/>
          <a:stretch/>
        </p:blipFill>
        <p:spPr>
          <a:xfrm>
            <a:off x="5695586" y="4196904"/>
            <a:ext cx="729048" cy="51739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4B97303-E102-0142-9D96-EAEC1921D7D8}"/>
              </a:ext>
            </a:extLst>
          </p:cNvPr>
          <p:cNvSpPr txBox="1">
            <a:spLocks/>
          </p:cNvSpPr>
          <p:nvPr/>
        </p:nvSpPr>
        <p:spPr>
          <a:xfrm>
            <a:off x="2750288" y="1771836"/>
            <a:ext cx="1381443" cy="549074"/>
          </a:xfrm>
          <a:prstGeom prst="rect">
            <a:avLst/>
          </a:prstGeom>
          <a:solidFill>
            <a:srgbClr val="80FF80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sz="1600" dirty="0"/>
              <a:t>L1 : 4 cycles (~</a:t>
            </a:r>
            <a:r>
              <a:rPr lang="en-US" sz="1600" dirty="0">
                <a:solidFill>
                  <a:srgbClr val="C00000"/>
                </a:solidFill>
              </a:rPr>
              <a:t>1ns</a:t>
            </a:r>
            <a:r>
              <a:rPr lang="en-US" sz="1600" dirty="0"/>
              <a:t>) </a:t>
            </a:r>
            <a:r>
              <a:rPr lang="en-US" sz="1600" dirty="0">
                <a:solidFill>
                  <a:srgbClr val="C00000"/>
                </a:solidFill>
              </a:rPr>
              <a:t>32KB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CCF14F9B-306B-2441-AB71-5AB641D37340}"/>
              </a:ext>
            </a:extLst>
          </p:cNvPr>
          <p:cNvSpPr txBox="1">
            <a:spLocks/>
          </p:cNvSpPr>
          <p:nvPr/>
        </p:nvSpPr>
        <p:spPr>
          <a:xfrm>
            <a:off x="5701265" y="1624161"/>
            <a:ext cx="5703337" cy="314363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Intel(R) Xeon(R) Platinum 8168 CPU Architecture @3.4GHz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873452-D8DB-5D46-AA3A-9144B0D20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867" y="2406056"/>
            <a:ext cx="561233" cy="23554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B3E5EF3-13B1-9246-B7DD-DD092C80F91B}"/>
              </a:ext>
            </a:extLst>
          </p:cNvPr>
          <p:cNvGrpSpPr/>
          <p:nvPr/>
        </p:nvGrpSpPr>
        <p:grpSpPr>
          <a:xfrm>
            <a:off x="7494887" y="2641599"/>
            <a:ext cx="375139" cy="218832"/>
            <a:chOff x="6916615" y="5830276"/>
            <a:chExt cx="554891" cy="23446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6188356D-4C22-9D40-82CB-9C07B3FE93B3}"/>
                </a:ext>
              </a:extLst>
            </p:cNvPr>
            <p:cNvSpPr/>
            <p:nvPr/>
          </p:nvSpPr>
          <p:spPr>
            <a:xfrm>
              <a:off x="6916615" y="5830277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00E22BEA-3E4C-5B4F-A88D-1AF2D5A0FE41}"/>
                </a:ext>
              </a:extLst>
            </p:cNvPr>
            <p:cNvSpPr/>
            <p:nvPr/>
          </p:nvSpPr>
          <p:spPr>
            <a:xfrm>
              <a:off x="72253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AEDB3450-E48A-514B-806E-76BA2A09B88F}"/>
                </a:ext>
              </a:extLst>
            </p:cNvPr>
            <p:cNvSpPr/>
            <p:nvPr/>
          </p:nvSpPr>
          <p:spPr>
            <a:xfrm>
              <a:off x="7070968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6D181306-251D-7040-83EE-B34C62B37FE5}"/>
                </a:ext>
              </a:extLst>
            </p:cNvPr>
            <p:cNvSpPr/>
            <p:nvPr/>
          </p:nvSpPr>
          <p:spPr>
            <a:xfrm>
              <a:off x="73777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CB54C504-A2E8-284F-A72A-EDD3867C48BF}"/>
              </a:ext>
            </a:extLst>
          </p:cNvPr>
          <p:cNvGrpSpPr/>
          <p:nvPr/>
        </p:nvGrpSpPr>
        <p:grpSpPr>
          <a:xfrm>
            <a:off x="7494887" y="2652391"/>
            <a:ext cx="375139" cy="218832"/>
            <a:chOff x="6916615" y="5830276"/>
            <a:chExt cx="554891" cy="2344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C0A36725-73F6-FD44-9DB3-D78AF092C0E8}"/>
                </a:ext>
              </a:extLst>
            </p:cNvPr>
            <p:cNvSpPr/>
            <p:nvPr/>
          </p:nvSpPr>
          <p:spPr>
            <a:xfrm>
              <a:off x="6916615" y="5830277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675640F0-3A4D-2644-9A61-3699AAEE6A76}"/>
                </a:ext>
              </a:extLst>
            </p:cNvPr>
            <p:cNvSpPr/>
            <p:nvPr/>
          </p:nvSpPr>
          <p:spPr>
            <a:xfrm>
              <a:off x="72253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602A6C40-650D-304B-B11E-D403F02BCC84}"/>
                </a:ext>
              </a:extLst>
            </p:cNvPr>
            <p:cNvSpPr/>
            <p:nvPr/>
          </p:nvSpPr>
          <p:spPr>
            <a:xfrm>
              <a:off x="7070968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0E456D9-3015-034A-89B9-52A8573A8B4B}"/>
                </a:ext>
              </a:extLst>
            </p:cNvPr>
            <p:cNvSpPr/>
            <p:nvPr/>
          </p:nvSpPr>
          <p:spPr>
            <a:xfrm>
              <a:off x="7377721" y="5830276"/>
              <a:ext cx="93785" cy="2344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4A599C0F-9ADB-8F4D-BE32-9CF4A4AC9D09}"/>
              </a:ext>
            </a:extLst>
          </p:cNvPr>
          <p:cNvSpPr txBox="1">
            <a:spLocks/>
          </p:cNvSpPr>
          <p:nvPr/>
        </p:nvSpPr>
        <p:spPr>
          <a:xfrm>
            <a:off x="609600" y="5602996"/>
            <a:ext cx="10795002" cy="7228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Minimal</a:t>
            </a:r>
            <a:r>
              <a:rPr lang="en-US" sz="2400" dirty="0" smtClean="0">
                <a:solidFill>
                  <a:srgbClr val="FF0000"/>
                </a:solidFill>
              </a:rPr>
              <a:t> inter-core communication </a:t>
            </a:r>
            <a:r>
              <a:rPr lang="en-US" sz="2400" dirty="0" smtClean="0"/>
              <a:t>overhead: Local L3 access latency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08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6 L -0.0181 0.02962 L -0.01745 0.09768 L -0.1487 0.09513 L -0.15 -0.01227 L -0.15 -0.01227 L -0.14726 -0.01713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01875 0.03703 L -0.01875 0.09745 L -0.1194 0.1 L -0.1194 0.26065 L -0.15 0.25926 L -0.1513 -0.02338 " pathEditMode="relative" ptsTypes="AAAAA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29804</TotalTime>
  <Words>1980</Words>
  <Application>Microsoft Macintosh PowerPoint</Application>
  <PresentationFormat>Widescreen</PresentationFormat>
  <Paragraphs>343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Cambria Math</vt:lpstr>
      <vt:lpstr>DengXian</vt:lpstr>
      <vt:lpstr>Futura Medium</vt:lpstr>
      <vt:lpstr>Futura PRO Book</vt:lpstr>
      <vt:lpstr>Futura PRO Medium</vt:lpstr>
      <vt:lpstr>Futura-Light</vt:lpstr>
      <vt:lpstr>System Font Regular</vt:lpstr>
      <vt:lpstr>Wingdings</vt:lpstr>
      <vt:lpstr>Office Theme</vt:lpstr>
      <vt:lpstr>A Closer Look at NFV Execution Models </vt:lpstr>
      <vt:lpstr>Background</vt:lpstr>
      <vt:lpstr>Background</vt:lpstr>
      <vt:lpstr>Challenges of NFV</vt:lpstr>
      <vt:lpstr>Challenges of NFV</vt:lpstr>
      <vt:lpstr>Challenges of NFV</vt:lpstr>
      <vt:lpstr>NFV execution target : A Typical Multi-core Server Architecture</vt:lpstr>
      <vt:lpstr>Memory hierarchy of the NUMA Server</vt:lpstr>
      <vt:lpstr>Memory hierarchy of the NUMA Server</vt:lpstr>
      <vt:lpstr>Memory hierarchy of the NUMA Server</vt:lpstr>
      <vt:lpstr>Memory hierarchy of the NUMA Server</vt:lpstr>
      <vt:lpstr>NFs Operations</vt:lpstr>
      <vt:lpstr>NFs Operations</vt:lpstr>
      <vt:lpstr>SFC and NFV Execution Models</vt:lpstr>
      <vt:lpstr>SFC and NFV Execution Models</vt:lpstr>
      <vt:lpstr>SFC and NFV Execution Models</vt:lpstr>
      <vt:lpstr>Evaluation of NFV Execution Models</vt:lpstr>
      <vt:lpstr>Performance : Testbed</vt:lpstr>
      <vt:lpstr>Performance : RTC vs. PL</vt:lpstr>
      <vt:lpstr>Inter-core transfer overhead</vt:lpstr>
      <vt:lpstr>PowerPoint Presentation</vt:lpstr>
      <vt:lpstr>Scalability and flexibility : RTC and PL</vt:lpstr>
      <vt:lpstr>Scalability and flexibility : RTC and PL</vt:lpstr>
      <vt:lpstr>Scalability and flexibility : RTC and PL</vt:lpstr>
      <vt:lpstr>Scalability and flexibility : RTC and PL</vt:lpstr>
      <vt:lpstr>Scalability and flexibility : RTC and PL</vt:lpstr>
      <vt:lpstr>Summary</vt:lpstr>
      <vt:lpstr>Thanks for your attention! Any 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P4Visor: Lightweight Virtualization and Composition  Primitives for Building and Testing Modular Programs </dc:title>
  <dc:creator>Zheng Peng</dc:creator>
  <cp:lastModifiedBy>Microsoft Office User</cp:lastModifiedBy>
  <cp:revision>596</cp:revision>
  <cp:lastPrinted>2018-11-29T13:16:14Z</cp:lastPrinted>
  <dcterms:created xsi:type="dcterms:W3CDTF">2018-11-20T07:50:26Z</dcterms:created>
  <dcterms:modified xsi:type="dcterms:W3CDTF">2019-08-17T07:21:55Z</dcterms:modified>
</cp:coreProperties>
</file>